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90" r:id="rId3"/>
    <p:sldId id="311" r:id="rId4"/>
    <p:sldId id="313" r:id="rId5"/>
    <p:sldId id="312" r:id="rId6"/>
    <p:sldId id="314" r:id="rId7"/>
    <p:sldId id="315" r:id="rId8"/>
    <p:sldId id="316" r:id="rId9"/>
    <p:sldId id="317" r:id="rId10"/>
    <p:sldId id="309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едотов Михаил" initials="Ф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000CC"/>
    <a:srgbClr val="000000"/>
    <a:srgbClr val="0032CC"/>
    <a:srgbClr val="00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/>
    <p:restoredTop sz="94694"/>
  </p:normalViewPr>
  <p:slideViewPr>
    <p:cSldViewPr>
      <p:cViewPr varScale="1">
        <p:scale>
          <a:sx n="121" d="100"/>
          <a:sy n="121" d="100"/>
        </p:scale>
        <p:origin x="181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4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8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49775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6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069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r>
              <a:rPr lang="ru-RU" altLang="ru-RU"/>
              <a:t>06.02.02    About VMK faculty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fld id="{2E097C45-5180-42FF-9AA5-9B5387514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7092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9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 Cyr" charset="0"/>
              </a:rPr>
              <a:t>06.02.02    About VMK faculty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27D87645-DD93-4C72-9A9A-C0000FE27758}" type="slidenum">
              <a:rPr lang="ru-RU" altLang="ru-RU">
                <a:solidFill>
                  <a:srgbClr val="000000"/>
                </a:solidFill>
                <a:latin typeface="Times New Roman Cyr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Times New Roman Cyr" charset="0"/>
            </a:endParaRPr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FC2B043-341F-4FE6-8F59-FFCC3D6E6F2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FBA2EA1-59FB-47E3-AF77-F63A32EF3879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DE57C3F-E652-49D6-96DD-2B4D87A2A26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4" name="Rectangle 7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11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DEAF-70A3-4DF2-9638-AC5493C2FDF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B151C-C307-6240-A01E-0ACC2E49C5F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8303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E6E0-B29F-4C34-8EA9-4C6E7168153A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06115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6825" y="274638"/>
            <a:ext cx="1784350" cy="57991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203825" cy="57991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479F-7A0A-4420-BC74-CA0E4A5971F3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6052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1FCD-F50E-4949-84F3-96E59F47F36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974F9C-E58B-9646-9098-0AEB56D9AC6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40530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A179-4E58-4363-8009-CF356D0A503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B6B93-CF8F-194B-A510-B5C09C1C9761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112564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494088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494087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EFBE-035E-4CF5-B0DC-127EE2CB03D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599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92A-63D9-40AB-94E4-3C5F23772A2D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0741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4E0D-0E24-4C1B-8A4A-CFC3380E01E5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8903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B442-A87F-46E2-8075-2F2EA435D5A2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1645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F2D2-409A-4A4D-AE8C-2DE43A5610D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18317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17D0-1B48-4A90-A0B9-C9B597C8B8B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42813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492500" y="6400800"/>
            <a:ext cx="2873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092950" y="64008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B5A1B3-4086-43E2-B107-840877AE1504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405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11080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063DE8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5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4D54B1-3A54-3046-BF6D-4A366514CE7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26" Type="http://schemas.openxmlformats.org/officeDocument/2006/relationships/image" Target="../media/image8.png"/><Relationship Id="rId3" Type="http://schemas.openxmlformats.org/officeDocument/2006/relationships/image" Target="../media/image13.svg"/><Relationship Id="rId21" Type="http://schemas.openxmlformats.org/officeDocument/2006/relationships/image" Target="../media/image31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5" Type="http://schemas.openxmlformats.org/officeDocument/2006/relationships/image" Target="../media/image35.sv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24" Type="http://schemas.openxmlformats.org/officeDocument/2006/relationships/image" Target="../media/image34.png"/><Relationship Id="rId32" Type="http://schemas.openxmlformats.org/officeDocument/2006/relationships/image" Target="../media/image40.sv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23" Type="http://schemas.openxmlformats.org/officeDocument/2006/relationships/image" Target="../media/image33.svg"/><Relationship Id="rId28" Type="http://schemas.openxmlformats.org/officeDocument/2006/relationships/image" Target="../media/image36.pn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31" Type="http://schemas.openxmlformats.org/officeDocument/2006/relationships/image" Target="../media/image39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9.svg"/><Relationship Id="rId30" Type="http://schemas.openxmlformats.org/officeDocument/2006/relationships/image" Target="../media/image3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79500" y="215900"/>
            <a:ext cx="717391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3600" b="1" dirty="0">
                <a:solidFill>
                  <a:srgbClr val="000080"/>
                </a:solidFill>
              </a:rPr>
              <a:t>Факультет вычислительной математики и кибернетики</a:t>
            </a:r>
          </a:p>
          <a:p>
            <a:pPr algn="ctr">
              <a:lnSpc>
                <a:spcPct val="89000"/>
              </a:lnSpc>
              <a:buClrTx/>
              <a:buFontTx/>
              <a:buNone/>
            </a:pPr>
            <a:br>
              <a:rPr lang="ru-RU" altLang="ru-RU" sz="3600" b="1" dirty="0">
                <a:solidFill>
                  <a:srgbClr val="000080"/>
                </a:solidFill>
              </a:rPr>
            </a:br>
            <a:r>
              <a:rPr lang="ru-RU" altLang="ru-RU" sz="3600" b="1" dirty="0">
                <a:solidFill>
                  <a:srgbClr val="000080"/>
                </a:solidFill>
              </a:rPr>
              <a:t>МГУ имени М.В. Ломоносова 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2388"/>
            <a:ext cx="913765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03DB61-3DCF-BC4F-9D0A-EC1FAB696134}"/>
              </a:ext>
            </a:extLst>
          </p:cNvPr>
          <p:cNvSpPr txBox="1"/>
          <p:nvPr/>
        </p:nvSpPr>
        <p:spPr>
          <a:xfrm>
            <a:off x="3059832" y="2967335"/>
            <a:ext cx="48245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rgbClr val="000080"/>
                </a:solidFill>
              </a:rPr>
              <a:t>«Анализ тональности сообщений на русском языке, содержащих эмодзи с использованием глубокого обучения »</a:t>
            </a:r>
          </a:p>
          <a:p>
            <a:pPr algn="ctr"/>
            <a:endParaRPr lang="ru-RU" b="1" dirty="0">
              <a:solidFill>
                <a:srgbClr val="000080"/>
              </a:solidFill>
            </a:endParaRPr>
          </a:p>
          <a:p>
            <a:pPr algn="ctr"/>
            <a:r>
              <a:rPr lang="ru-RU" b="1" dirty="0">
                <a:solidFill>
                  <a:srgbClr val="000080"/>
                </a:solidFill>
              </a:rPr>
              <a:t>Белякова Наталья Александровна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CA98E3-1C3F-EA4C-BAE0-8971E84495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BFD8C6-B533-8362-849B-B35AE125BBDD}"/>
              </a:ext>
            </a:extLst>
          </p:cNvPr>
          <p:cNvSpPr/>
          <p:nvPr/>
        </p:nvSpPr>
        <p:spPr bwMode="auto">
          <a:xfrm>
            <a:off x="3275348" y="6141851"/>
            <a:ext cx="280831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A74C4-B08E-CA1B-3036-E218B4AEDB0B}"/>
              </a:ext>
            </a:extLst>
          </p:cNvPr>
          <p:cNvSpPr txBox="1"/>
          <p:nvPr/>
        </p:nvSpPr>
        <p:spPr>
          <a:xfrm>
            <a:off x="1043608" y="319816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dirty="0">
                <a:solidFill>
                  <a:srgbClr val="1000CC"/>
                </a:solidFill>
              </a:rPr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482146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</p:spTree>
    <p:extLst>
      <p:ext uri="{BB962C8B-B14F-4D97-AF65-F5344CB8AC3E}">
        <p14:creationId xmlns:p14="http://schemas.microsoft.com/office/powerpoint/2010/main" val="92835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9C56938-D695-7A46-B357-0C133DBA58B1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</a:t>
            </a:r>
            <a:endParaRPr lang="ru-RU" b="1" kern="0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id="{EECA98E3-1C3F-EA4C-BAE0-8971E84495A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3203848" y="6365874"/>
            <a:ext cx="2890887" cy="434975"/>
          </a:xfrm>
          <a:solidFill>
            <a:srgbClr val="FFFFFF"/>
          </a:solidFill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altLang="ru-RU" kern="1200">
                <a:latin typeface="Arial" charset="0"/>
                <a:ea typeface="Microsoft YaHei" charset="-122"/>
                <a:cs typeface="+mn-cs"/>
              </a:rPr>
              <a:t>19.02.18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EB9B4-BFCD-4647-902C-0E30B7DA8177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3B998-C5FD-7445-A70F-58CAD91157D7}"/>
              </a:ext>
            </a:extLst>
          </p:cNvPr>
          <p:cNvSpPr txBox="1"/>
          <p:nvPr/>
        </p:nvSpPr>
        <p:spPr>
          <a:xfrm>
            <a:off x="0" y="1446468"/>
            <a:ext cx="9144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систему способную определять тональность пользовательских сообщений(комментариев) из социальных сетей, в том числе содержащих эмодзи.</a:t>
            </a:r>
          </a:p>
          <a:p>
            <a:pPr marL="0" indent="0" algn="just">
              <a:buNone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должна определять</a:t>
            </a:r>
            <a:r>
              <a:rPr lang="en-US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Определять наличие эмодзи в текстовых сообщениях, определять их тональность и вычислять их среднюю тональность по формуле</a:t>
            </a:r>
            <a:r>
              <a:rPr lang="en-US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Определять тональность текстового сообщения</a:t>
            </a:r>
            <a:r>
              <a:rPr lang="en-US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дообученной нейронной сети </a:t>
            </a:r>
            <a:r>
              <a:rPr lang="en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ruBERT-large </a:t>
            </a:r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itchFamily="16" charset="0"/>
              <a:buAutoNum type="arabicPeriod"/>
            </a:pPr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Рассчитывать совокупную тональность по формуле.</a:t>
            </a:r>
            <a:endParaRPr lang="en-US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en-US" sz="1800" dirty="0">
              <a:solidFill>
                <a:srgbClr val="1000CC"/>
              </a:solidFill>
            </a:endParaRPr>
          </a:p>
          <a:p>
            <a:pPr marL="342900" indent="-342900" algn="just">
              <a:buAutoNum type="arabicPeriod"/>
            </a:pPr>
            <a:endParaRPr lang="ru-RU" sz="1800" dirty="0">
              <a:solidFill>
                <a:srgbClr val="1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7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683568" y="1400606"/>
            <a:ext cx="6359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состоит из следующих блоков</a:t>
            </a:r>
            <a:r>
              <a:rPr lang="en-US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системы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F559B806-01FD-EEC4-499B-E6BB4945AA18}"/>
              </a:ext>
            </a:extLst>
          </p:cNvPr>
          <p:cNvSpPr/>
          <p:nvPr/>
        </p:nvSpPr>
        <p:spPr bwMode="auto">
          <a:xfrm>
            <a:off x="251520" y="2060848"/>
            <a:ext cx="2088232" cy="936104"/>
          </a:xfrm>
          <a:prstGeom prst="roundRect">
            <a:avLst/>
          </a:prstGeom>
          <a:solidFill>
            <a:srgbClr val="00B8FF">
              <a:alpha val="190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Блок считывания данных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BE5AA2E-4B83-8971-9115-B125BD5370A7}"/>
              </a:ext>
            </a:extLst>
          </p:cNvPr>
          <p:cNvSpPr/>
          <p:nvPr/>
        </p:nvSpPr>
        <p:spPr bwMode="auto">
          <a:xfrm>
            <a:off x="3203848" y="2060848"/>
            <a:ext cx="2364705" cy="936104"/>
          </a:xfrm>
          <a:prstGeom prst="roundRect">
            <a:avLst/>
          </a:prstGeom>
          <a:solidFill>
            <a:srgbClr val="00B8FF">
              <a:alpha val="190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Блок анализа тональности текста нейронной сетью 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70B91FB-0576-EA09-26D3-216B16A40D9B}"/>
              </a:ext>
            </a:extLst>
          </p:cNvPr>
          <p:cNvSpPr/>
          <p:nvPr/>
        </p:nvSpPr>
        <p:spPr bwMode="auto">
          <a:xfrm>
            <a:off x="6094735" y="2064296"/>
            <a:ext cx="2364705" cy="936104"/>
          </a:xfrm>
          <a:prstGeom prst="roundRect">
            <a:avLst/>
          </a:prstGeom>
          <a:solidFill>
            <a:srgbClr val="00B8FF">
              <a:alpha val="190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800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Блок анализа тональности эмоджи из текста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F05ED4CB-80E6-C26D-7F26-C154B983FD0A}"/>
              </a:ext>
            </a:extLst>
          </p:cNvPr>
          <p:cNvSpPr/>
          <p:nvPr/>
        </p:nvSpPr>
        <p:spPr bwMode="auto">
          <a:xfrm>
            <a:off x="4912382" y="4161247"/>
            <a:ext cx="2364705" cy="936104"/>
          </a:xfrm>
          <a:prstGeom prst="roundRect">
            <a:avLst/>
          </a:prstGeom>
          <a:solidFill>
            <a:srgbClr val="00B8FF">
              <a:alpha val="190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800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Блок получения совокупной тональности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8EA13AB0-6DCC-E62E-F90B-CF193F7923A2}"/>
              </a:ext>
            </a:extLst>
          </p:cNvPr>
          <p:cNvSpPr/>
          <p:nvPr/>
        </p:nvSpPr>
        <p:spPr bwMode="auto">
          <a:xfrm>
            <a:off x="1763688" y="4159027"/>
            <a:ext cx="2364705" cy="936104"/>
          </a:xfrm>
          <a:prstGeom prst="roundRect">
            <a:avLst/>
          </a:prstGeom>
          <a:solidFill>
            <a:srgbClr val="00B8FF">
              <a:alpha val="190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800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Блок вывода результата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Соединительная линия уступом 16">
            <a:extLst>
              <a:ext uri="{FF2B5EF4-FFF2-40B4-BE49-F238E27FC236}">
                <a16:creationId xmlns:a16="http://schemas.microsoft.com/office/drawing/2014/main" id="{D1FA25C8-EF50-7FEB-6E7E-7D4EDE86CC5E}"/>
              </a:ext>
            </a:extLst>
          </p:cNvPr>
          <p:cNvCxnSpPr>
            <a:stCxn id="9" idx="3"/>
            <a:endCxn id="10" idx="3"/>
          </p:cNvCxnSpPr>
          <p:nvPr/>
        </p:nvCxnSpPr>
        <p:spPr bwMode="auto">
          <a:xfrm flipH="1">
            <a:off x="7277087" y="2532348"/>
            <a:ext cx="1182353" cy="2096951"/>
          </a:xfrm>
          <a:prstGeom prst="bentConnector3">
            <a:avLst>
              <a:gd name="adj1" fmla="val -19334"/>
            </a:avLst>
          </a:prstGeom>
          <a:solidFill>
            <a:srgbClr val="00B8FF"/>
          </a:solidFill>
          <a:ln w="349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35DD7ED-6E87-8AF7-3DC3-EF9AFA48B060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>
            <a:off x="2339752" y="2528900"/>
            <a:ext cx="864096" cy="0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C2DBC9A-A70C-821A-B79D-554CC7886390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5568553" y="2528900"/>
            <a:ext cx="526182" cy="3448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D87D0C0-8C7F-5914-9652-BF7D10B7BA02}"/>
              </a:ext>
            </a:extLst>
          </p:cNvPr>
          <p:cNvCxnSpPr>
            <a:stCxn id="10" idx="1"/>
            <a:endCxn id="11" idx="3"/>
          </p:cNvCxnSpPr>
          <p:nvPr/>
        </p:nvCxnSpPr>
        <p:spPr bwMode="auto">
          <a:xfrm flipH="1" flipV="1">
            <a:off x="4128393" y="4627079"/>
            <a:ext cx="783989" cy="2220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31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683568" y="1415844"/>
            <a:ext cx="766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430DA-C729-0E89-690B-BD52957779C7}"/>
              </a:ext>
            </a:extLst>
          </p:cNvPr>
          <p:cNvSpPr txBox="1"/>
          <p:nvPr/>
        </p:nvSpPr>
        <p:spPr>
          <a:xfrm>
            <a:off x="827584" y="2265203"/>
            <a:ext cx="68407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доступных моделей нейронных сетей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метода обучения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предобученной модели нейронной сети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доступных корпусов, отвечающих требованиям поставленных задач, для обучения нейронной сети.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собственного корпуса для обучения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Разметка и верификация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102181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611560" y="1367118"/>
            <a:ext cx="22677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гипотеза</a:t>
            </a:r>
          </a:p>
          <a:p>
            <a:pPr algn="just"/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1000CC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09FB9-2070-20D7-EF23-A5227375BE9A}"/>
              </a:ext>
            </a:extLst>
          </p:cNvPr>
          <p:cNvSpPr txBox="1"/>
          <p:nvPr/>
        </p:nvSpPr>
        <p:spPr>
          <a:xfrm>
            <a:off x="611560" y="1752098"/>
            <a:ext cx="64854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рямое обучение</a:t>
            </a:r>
            <a:r>
              <a:rPr lang="en-US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смешанном корпусе сообщений</a:t>
            </a:r>
          </a:p>
          <a:p>
            <a:pPr marL="342900" indent="-342900" algn="just">
              <a:buAutoNum type="arabicPeriod"/>
            </a:pPr>
            <a:endParaRPr lang="ru-RU" dirty="0">
              <a:solidFill>
                <a:srgbClr val="1000CC"/>
              </a:solidFill>
            </a:endParaRPr>
          </a:p>
          <a:p>
            <a:pPr algn="just"/>
            <a:endParaRPr lang="ru-RU" dirty="0">
              <a:solidFill>
                <a:srgbClr val="1000CC"/>
              </a:solidFill>
            </a:endParaRPr>
          </a:p>
          <a:p>
            <a:pPr algn="just"/>
            <a:endParaRPr lang="ru-RU" dirty="0">
              <a:solidFill>
                <a:srgbClr val="1000CC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22B0BCCC-DF59-2F4B-A971-54405DCBFCCD}"/>
              </a:ext>
            </a:extLst>
          </p:cNvPr>
          <p:cNvSpPr/>
          <p:nvPr/>
        </p:nvSpPr>
        <p:spPr bwMode="auto">
          <a:xfrm>
            <a:off x="545260" y="3264729"/>
            <a:ext cx="1584176" cy="1621213"/>
          </a:xfrm>
          <a:prstGeom prst="roundRect">
            <a:avLst/>
          </a:prstGeom>
          <a:solidFill>
            <a:srgbClr val="00B8FF">
              <a:alpha val="1256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4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массив (текст + текст с эмодзи)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6B7C3768-4ADC-3896-7BAF-B9085D5FA5DC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2129436" y="4071256"/>
            <a:ext cx="648072" cy="4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F19BE249-FFA6-F0FD-C802-82DEC18AA427}"/>
              </a:ext>
            </a:extLst>
          </p:cNvPr>
          <p:cNvSpPr/>
          <p:nvPr/>
        </p:nvSpPr>
        <p:spPr bwMode="auto">
          <a:xfrm>
            <a:off x="4727575" y="3290980"/>
            <a:ext cx="4104454" cy="533359"/>
          </a:xfrm>
          <a:prstGeom prst="roundRect">
            <a:avLst/>
          </a:prstGeom>
          <a:solidFill>
            <a:srgbClr val="00B8FF">
              <a:alpha val="1835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Arial" charset="0"/>
                <a:ea typeface="Microsoft YaHei" charset="-122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текстовых сообщений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D43CCD2-8FB0-DC31-1913-3132D20004C6}"/>
              </a:ext>
            </a:extLst>
          </p:cNvPr>
          <p:cNvSpPr/>
          <p:nvPr/>
        </p:nvSpPr>
        <p:spPr bwMode="auto">
          <a:xfrm>
            <a:off x="4727575" y="4346023"/>
            <a:ext cx="4104454" cy="533359"/>
          </a:xfrm>
          <a:prstGeom prst="roundRect">
            <a:avLst/>
          </a:prstGeom>
          <a:solidFill>
            <a:srgbClr val="00B8FF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для сообщений с эмодзи - плохие</a:t>
            </a: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C037859C-33C3-3354-A015-DA572AFD6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9485"/>
              </p:ext>
            </p:extLst>
          </p:nvPr>
        </p:nvGraphicFramePr>
        <p:xfrm>
          <a:off x="5292080" y="4976478"/>
          <a:ext cx="3238500" cy="3810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326725201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124211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5155109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1480604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6316232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accuracy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1" i="0" u="none" strike="noStrike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precision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1" i="0" u="none" strike="noStrike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recall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f1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785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" sz="1100" b="0" i="0" u="none" strike="noStrike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emoji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0.6450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0.683721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0.650239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0.622473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25900"/>
                  </a:ext>
                </a:extLst>
              </a:tr>
            </a:tbl>
          </a:graphicData>
        </a:graphic>
      </p:graphicFrame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EB10591-6FD9-6F68-6537-C99E501618E8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 flipV="1">
            <a:off x="4236370" y="3557660"/>
            <a:ext cx="491205" cy="5237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B42DFCD-86E2-8A5C-E394-CE8ED1D1E125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>
            <a:off x="4230626" y="4087585"/>
            <a:ext cx="496949" cy="525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Grafik 14" descr="Checkmark">
            <a:extLst>
              <a:ext uri="{FF2B5EF4-FFF2-40B4-BE49-F238E27FC236}">
                <a16:creationId xmlns:a16="http://schemas.microsoft.com/office/drawing/2014/main" id="{086FD89C-8A99-5B17-7EBA-335A20376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27405" y="3264729"/>
            <a:ext cx="585860" cy="585860"/>
          </a:xfrm>
          <a:prstGeom prst="rect">
            <a:avLst/>
          </a:prstGeom>
        </p:spPr>
      </p:pic>
      <p:pic>
        <p:nvPicPr>
          <p:cNvPr id="32" name="Рисунок 31" descr="Закрыть со сплошной заливкой">
            <a:extLst>
              <a:ext uri="{FF2B5EF4-FFF2-40B4-BE49-F238E27FC236}">
                <a16:creationId xmlns:a16="http://schemas.microsoft.com/office/drawing/2014/main" id="{AFCD7C79-51DF-46FE-38E1-95B0C4EA24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1645" y="4319772"/>
            <a:ext cx="585860" cy="585860"/>
          </a:xfrm>
          <a:prstGeom prst="rect">
            <a:avLst/>
          </a:prstGeom>
        </p:spPr>
      </p:pic>
      <p:pic>
        <p:nvPicPr>
          <p:cNvPr id="34" name="Рисунок 33" descr="Мозг контур">
            <a:extLst>
              <a:ext uri="{FF2B5EF4-FFF2-40B4-BE49-F238E27FC236}">
                <a16:creationId xmlns:a16="http://schemas.microsoft.com/office/drawing/2014/main" id="{ED604739-7F81-0D9A-99D5-D31B2B9588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8457" y="3231660"/>
            <a:ext cx="1753344" cy="175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6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615142" y="1479514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подходов оценки сообщений и определение структуры системы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1978F24B-6C79-34E3-7BF6-CBC103FDA03F}"/>
              </a:ext>
            </a:extLst>
          </p:cNvPr>
          <p:cNvSpPr/>
          <p:nvPr/>
        </p:nvSpPr>
        <p:spPr bwMode="auto">
          <a:xfrm>
            <a:off x="179512" y="2181517"/>
            <a:ext cx="1882775" cy="1440160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Смешанный корпус сообщений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EB6DAA52-E4BF-B518-E754-1769F612D52D}"/>
              </a:ext>
            </a:extLst>
          </p:cNvPr>
          <p:cNvSpPr/>
          <p:nvPr/>
        </p:nvSpPr>
        <p:spPr bwMode="auto">
          <a:xfrm>
            <a:off x="4572000" y="2140939"/>
            <a:ext cx="1882775" cy="369332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14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с эмодзи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707935CD-B184-C4BE-9754-C2E95503AED3}"/>
              </a:ext>
            </a:extLst>
          </p:cNvPr>
          <p:cNvSpPr/>
          <p:nvPr/>
        </p:nvSpPr>
        <p:spPr bwMode="auto">
          <a:xfrm>
            <a:off x="4571999" y="2627745"/>
            <a:ext cx="1882775" cy="953354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Текстовые сообщения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5F076D0-04A0-726C-DCB8-E7EA1E660326}"/>
              </a:ext>
            </a:extLst>
          </p:cNvPr>
          <p:cNvCxnSpPr>
            <a:endCxn id="23" idx="1"/>
          </p:cNvCxnSpPr>
          <p:nvPr/>
        </p:nvCxnSpPr>
        <p:spPr bwMode="auto">
          <a:xfrm>
            <a:off x="2068231" y="2901597"/>
            <a:ext cx="349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A364B5C4-C6F2-2126-9F39-30F5A501D911}"/>
              </a:ext>
            </a:extLst>
          </p:cNvPr>
          <p:cNvCxnSpPr>
            <a:stCxn id="23" idx="3"/>
            <a:endCxn id="9" idx="1"/>
          </p:cNvCxnSpPr>
          <p:nvPr/>
        </p:nvCxnSpPr>
        <p:spPr bwMode="auto">
          <a:xfrm>
            <a:off x="3716076" y="2901597"/>
            <a:ext cx="855923" cy="2028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8199AE6D-7A9C-8677-10AE-F8BDA82F08C8}"/>
              </a:ext>
            </a:extLst>
          </p:cNvPr>
          <p:cNvSpPr/>
          <p:nvPr/>
        </p:nvSpPr>
        <p:spPr bwMode="auto">
          <a:xfrm>
            <a:off x="6765389" y="2140939"/>
            <a:ext cx="2199099" cy="369332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модуля определения тональности эмодзи</a:t>
            </a: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CBDFE540-5AE3-E7DF-DB26-BA7A13E3EAC6}"/>
              </a:ext>
            </a:extLst>
          </p:cNvPr>
          <p:cNvSpPr/>
          <p:nvPr/>
        </p:nvSpPr>
        <p:spPr bwMode="auto">
          <a:xfrm>
            <a:off x="6777336" y="2627745"/>
            <a:ext cx="2187152" cy="953354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валидация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B268DC5-7D65-5D9B-ED8E-AFCF29525B57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 bwMode="auto">
          <a:xfrm>
            <a:off x="6454775" y="2325605"/>
            <a:ext cx="3106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4335CBD9-80C9-2025-FE08-2B657E80E6E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6454774" y="3104422"/>
            <a:ext cx="322562" cy="89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88FE0082-C41D-F10C-CABE-EEACD830FC36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4288" y="3598192"/>
            <a:ext cx="554435" cy="910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Закрывающая квадратная скобка 27">
            <a:extLst>
              <a:ext uri="{FF2B5EF4-FFF2-40B4-BE49-F238E27FC236}">
                <a16:creationId xmlns:a16="http://schemas.microsoft.com/office/drawing/2014/main" id="{8BD46081-C6E7-FCEC-6C75-D8849461547C}"/>
              </a:ext>
            </a:extLst>
          </p:cNvPr>
          <p:cNvSpPr/>
          <p:nvPr/>
        </p:nvSpPr>
        <p:spPr bwMode="auto">
          <a:xfrm>
            <a:off x="5011416" y="4063834"/>
            <a:ext cx="175726" cy="1650528"/>
          </a:xfrm>
          <a:prstGeom prst="rightBracket">
            <a:avLst/>
          </a:prstGeom>
          <a:solidFill>
            <a:srgbClr val="00B8FF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D03E22-7FDD-51C7-D871-07ED94C492D9}"/>
              </a:ext>
            </a:extLst>
          </p:cNvPr>
          <p:cNvSpPr txBox="1"/>
          <p:nvPr/>
        </p:nvSpPr>
        <p:spPr>
          <a:xfrm>
            <a:off x="3294346" y="4421374"/>
            <a:ext cx="171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для определения тональности  эмодзи</a:t>
            </a:r>
          </a:p>
        </p:txBody>
      </p:sp>
      <p:sp>
        <p:nvSpPr>
          <p:cNvPr id="30" name="Открывающая квадратная скобка 29">
            <a:extLst>
              <a:ext uri="{FF2B5EF4-FFF2-40B4-BE49-F238E27FC236}">
                <a16:creationId xmlns:a16="http://schemas.microsoft.com/office/drawing/2014/main" id="{E4D4A83E-FB5E-7537-77CD-807BFF117197}"/>
              </a:ext>
            </a:extLst>
          </p:cNvPr>
          <p:cNvSpPr/>
          <p:nvPr/>
        </p:nvSpPr>
        <p:spPr bwMode="auto">
          <a:xfrm>
            <a:off x="3193163" y="4083626"/>
            <a:ext cx="165856" cy="1639723"/>
          </a:xfrm>
          <a:prstGeom prst="leftBracket">
            <a:avLst/>
          </a:prstGeom>
          <a:solidFill>
            <a:srgbClr val="00B8FF">
              <a:alpha val="1443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31" name="Рисунок 30" descr="Мозг контур">
            <a:extLst>
              <a:ext uri="{FF2B5EF4-FFF2-40B4-BE49-F238E27FC236}">
                <a16:creationId xmlns:a16="http://schemas.microsoft.com/office/drawing/2014/main" id="{57A56273-1420-0D5B-002E-7D6EF8B42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80769" y="4021755"/>
            <a:ext cx="1753344" cy="1753344"/>
          </a:xfrm>
          <a:prstGeom prst="rect">
            <a:avLst/>
          </a:prstGeom>
        </p:spPr>
      </p:pic>
      <p:pic>
        <p:nvPicPr>
          <p:cNvPr id="34" name="Рисунок 33" descr="Значок &quot;Подписаться&quot; контур">
            <a:extLst>
              <a:ext uri="{FF2B5EF4-FFF2-40B4-BE49-F238E27FC236}">
                <a16:creationId xmlns:a16="http://schemas.microsoft.com/office/drawing/2014/main" id="{F9F9EED1-A3F9-07CA-EE82-9AED08477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47033" y="4643926"/>
            <a:ext cx="490344" cy="490344"/>
          </a:xfrm>
          <a:prstGeom prst="rect">
            <a:avLst/>
          </a:prstGeom>
        </p:spPr>
      </p:pic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27BB8AE6-3185-E623-9569-1C7FFFB293F5}"/>
              </a:ext>
            </a:extLst>
          </p:cNvPr>
          <p:cNvSpPr/>
          <p:nvPr/>
        </p:nvSpPr>
        <p:spPr bwMode="auto">
          <a:xfrm>
            <a:off x="2417631" y="2181517"/>
            <a:ext cx="1882775" cy="1440160"/>
          </a:xfrm>
          <a:prstGeom prst="roundRect">
            <a:avLst/>
          </a:prstGeom>
          <a:solidFill>
            <a:srgbClr val="00B8FF">
              <a:alpha val="1503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1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4A7B788E-0E49-8A77-7EFF-549B5C4D48B3}"/>
              </a:ext>
            </a:extLst>
          </p:cNvPr>
          <p:cNvSpPr/>
          <p:nvPr/>
        </p:nvSpPr>
        <p:spPr bwMode="auto">
          <a:xfrm>
            <a:off x="2417631" y="2181517"/>
            <a:ext cx="1298445" cy="1440160"/>
          </a:xfrm>
          <a:prstGeom prst="roundRect">
            <a:avLst/>
          </a:prstGeom>
          <a:solidFill>
            <a:srgbClr val="00B8FF">
              <a:alpha val="4978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массив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6FCE105A-F54B-F0B5-6B91-BC2D4C31D073}"/>
              </a:ext>
            </a:extLst>
          </p:cNvPr>
          <p:cNvCxnSpPr>
            <a:stCxn id="23" idx="3"/>
            <a:endCxn id="8" idx="1"/>
          </p:cNvCxnSpPr>
          <p:nvPr/>
        </p:nvCxnSpPr>
        <p:spPr bwMode="auto">
          <a:xfrm flipV="1">
            <a:off x="3716076" y="2325605"/>
            <a:ext cx="855924" cy="5759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202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25835" y="5679876"/>
            <a:ext cx="1882775" cy="434975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19.02.18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585341" y="1425912"/>
            <a:ext cx="516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для определения тональности эмодзи</a:t>
            </a:r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D53CB4-555D-FF79-08CF-98C29AD00DA1}"/>
              </a:ext>
            </a:extLst>
          </p:cNvPr>
          <p:cNvSpPr txBox="1"/>
          <p:nvPr/>
        </p:nvSpPr>
        <p:spPr>
          <a:xfrm>
            <a:off x="155575" y="1816633"/>
            <a:ext cx="871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определения тональности – словарный</a:t>
            </a:r>
          </a:p>
          <a:p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 материалы исследований (справочник эмодзи) </a:t>
            </a:r>
            <a:r>
              <a:rPr lang="en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“Emoji for Natural Language Processing” Wang Ye, Meng Zhao Prof. Dr. Roger </a:t>
            </a:r>
            <a:r>
              <a:rPr lang="en" dirty="0" err="1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Wattenhofer</a:t>
            </a:r>
            <a:r>
              <a:rPr lang="en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May 25, 2021 </a:t>
            </a: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Контур замешательства на лица со сплошной заливкой">
            <a:extLst>
              <a:ext uri="{FF2B5EF4-FFF2-40B4-BE49-F238E27FC236}">
                <a16:creationId xmlns:a16="http://schemas.microsoft.com/office/drawing/2014/main" id="{BC0A3F5D-E820-77D6-5BA3-3F38726DA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3288" y="3978016"/>
            <a:ext cx="511049" cy="511049"/>
          </a:xfrm>
          <a:prstGeom prst="rect">
            <a:avLst/>
          </a:prstGeom>
        </p:spPr>
      </p:pic>
      <p:pic>
        <p:nvPicPr>
          <p:cNvPr id="11" name="Рисунок 10" descr="Контур ангельского лица со сплошной заливкой">
            <a:extLst>
              <a:ext uri="{FF2B5EF4-FFF2-40B4-BE49-F238E27FC236}">
                <a16:creationId xmlns:a16="http://schemas.microsoft.com/office/drawing/2014/main" id="{1AC1C4F9-B9C6-8896-7E11-4D74D06D4E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64761" y="4268520"/>
            <a:ext cx="511049" cy="511049"/>
          </a:xfrm>
          <a:prstGeom prst="rect">
            <a:avLst/>
          </a:prstGeom>
        </p:spPr>
      </p:pic>
      <p:pic>
        <p:nvPicPr>
          <p:cNvPr id="17" name="Рисунок 16" descr="Назад со сплошной заливкой">
            <a:extLst>
              <a:ext uri="{FF2B5EF4-FFF2-40B4-BE49-F238E27FC236}">
                <a16:creationId xmlns:a16="http://schemas.microsoft.com/office/drawing/2014/main" id="{CCB3E1E6-B2FE-41D2-730D-609CB07025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2874269" y="4478677"/>
            <a:ext cx="648960" cy="648960"/>
          </a:xfrm>
          <a:prstGeom prst="rect">
            <a:avLst/>
          </a:prstGeom>
        </p:spPr>
      </p:pic>
      <p:pic>
        <p:nvPicPr>
          <p:cNvPr id="19" name="Рисунок 18" descr="Назад со сплошной заливкой">
            <a:extLst>
              <a:ext uri="{FF2B5EF4-FFF2-40B4-BE49-F238E27FC236}">
                <a16:creationId xmlns:a16="http://schemas.microsoft.com/office/drawing/2014/main" id="{611E705C-8D93-7390-A317-DB56331EBB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2489538" y="4478676"/>
            <a:ext cx="648960" cy="648960"/>
          </a:xfrm>
          <a:prstGeom prst="rect">
            <a:avLst/>
          </a:prstGeom>
        </p:spPr>
      </p:pic>
      <p:pic>
        <p:nvPicPr>
          <p:cNvPr id="21" name="Рисунок 20" descr="Контур злого лица со сплошной заливкой">
            <a:extLst>
              <a:ext uri="{FF2B5EF4-FFF2-40B4-BE49-F238E27FC236}">
                <a16:creationId xmlns:a16="http://schemas.microsoft.com/office/drawing/2014/main" id="{2A9523A2-111B-B024-6DCD-6494F6BBA0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91910" y="4018725"/>
            <a:ext cx="426690" cy="426690"/>
          </a:xfrm>
          <a:prstGeom prst="rect">
            <a:avLst/>
          </a:prstGeom>
        </p:spPr>
      </p:pic>
      <p:pic>
        <p:nvPicPr>
          <p:cNvPr id="23" name="Рисунок 22" descr="Двоичный контур">
            <a:extLst>
              <a:ext uri="{FF2B5EF4-FFF2-40B4-BE49-F238E27FC236}">
                <a16:creationId xmlns:a16="http://schemas.microsoft.com/office/drawing/2014/main" id="{FD67C527-1B05-1046-69B5-A702424C95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51474" y="5124716"/>
            <a:ext cx="648960" cy="648960"/>
          </a:xfrm>
          <a:prstGeom prst="rect">
            <a:avLst/>
          </a:prstGeom>
        </p:spPr>
      </p:pic>
      <p:pic>
        <p:nvPicPr>
          <p:cNvPr id="26" name="Рисунок 25" descr="Субтитры контур">
            <a:extLst>
              <a:ext uri="{FF2B5EF4-FFF2-40B4-BE49-F238E27FC236}">
                <a16:creationId xmlns:a16="http://schemas.microsoft.com/office/drawing/2014/main" id="{87BF8DFF-A84F-5560-DD67-A28336D4C6E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1626" y="2981288"/>
            <a:ext cx="964626" cy="914400"/>
          </a:xfrm>
          <a:prstGeom prst="rect">
            <a:avLst/>
          </a:prstGeom>
        </p:spPr>
      </p:pic>
      <p:pic>
        <p:nvPicPr>
          <p:cNvPr id="30" name="Рисунок 29" descr="Документ контур">
            <a:extLst>
              <a:ext uri="{FF2B5EF4-FFF2-40B4-BE49-F238E27FC236}">
                <a16:creationId xmlns:a16="http://schemas.microsoft.com/office/drawing/2014/main" id="{0CFFF3C7-133A-C774-DE65-A5057C3A093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88358" y="3983761"/>
            <a:ext cx="725061" cy="725061"/>
          </a:xfrm>
          <a:prstGeom prst="rect">
            <a:avLst/>
          </a:prstGeom>
        </p:spPr>
      </p:pic>
      <p:pic>
        <p:nvPicPr>
          <p:cNvPr id="31" name="Рисунок 30" descr="Контур замешательства на лица со сплошной заливкой">
            <a:extLst>
              <a:ext uri="{FF2B5EF4-FFF2-40B4-BE49-F238E27FC236}">
                <a16:creationId xmlns:a16="http://schemas.microsoft.com/office/drawing/2014/main" id="{370B33B6-5C68-0A5D-24F1-0A1EB18B897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408350" y="2841874"/>
            <a:ext cx="515164" cy="515164"/>
          </a:xfrm>
          <a:prstGeom prst="rect">
            <a:avLst/>
          </a:prstGeom>
        </p:spPr>
      </p:pic>
      <p:pic>
        <p:nvPicPr>
          <p:cNvPr id="32" name="Рисунок 31" descr="Контур ангельского лица со сплошной заливкой">
            <a:extLst>
              <a:ext uri="{FF2B5EF4-FFF2-40B4-BE49-F238E27FC236}">
                <a16:creationId xmlns:a16="http://schemas.microsoft.com/office/drawing/2014/main" id="{4235D0E0-5091-3C2B-780E-29895E0169D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726550" y="3012748"/>
            <a:ext cx="515164" cy="515164"/>
          </a:xfrm>
          <a:prstGeom prst="rect">
            <a:avLst/>
          </a:prstGeom>
        </p:spPr>
      </p:pic>
      <p:pic>
        <p:nvPicPr>
          <p:cNvPr id="33" name="Рисунок 32" descr="Контур злого лица со сплошной заливкой">
            <a:extLst>
              <a:ext uri="{FF2B5EF4-FFF2-40B4-BE49-F238E27FC236}">
                <a16:creationId xmlns:a16="http://schemas.microsoft.com/office/drawing/2014/main" id="{5980F7BC-D44C-AE3B-F8AE-521B53D0037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097997" y="2884189"/>
            <a:ext cx="430126" cy="430126"/>
          </a:xfrm>
          <a:prstGeom prst="rect">
            <a:avLst/>
          </a:prstGeom>
        </p:spPr>
      </p:pic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4F9D43A8-A8EB-84DF-C47F-E78A54D1367F}"/>
              </a:ext>
            </a:extLst>
          </p:cNvPr>
          <p:cNvCxnSpPr>
            <a:endCxn id="32" idx="2"/>
          </p:cNvCxnSpPr>
          <p:nvPr/>
        </p:nvCxnSpPr>
        <p:spPr bwMode="auto">
          <a:xfrm>
            <a:off x="1247027" y="3527912"/>
            <a:ext cx="73710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2666A160-5C6F-FD4C-05E1-4468A5BC37C7}"/>
              </a:ext>
            </a:extLst>
          </p:cNvPr>
          <p:cNvCxnSpPr/>
          <p:nvPr/>
        </p:nvCxnSpPr>
        <p:spPr bwMode="auto">
          <a:xfrm>
            <a:off x="1020412" y="3589678"/>
            <a:ext cx="198248" cy="4462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3B52E0E-6534-9E04-331C-D4529F9727A2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665" y="3502598"/>
            <a:ext cx="402800" cy="16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FB8D4B67-2093-88D9-F55F-23695972281B}"/>
              </a:ext>
            </a:extLst>
          </p:cNvPr>
          <p:cNvCxnSpPr>
            <a:cxnSpLocks/>
          </p:cNvCxnSpPr>
          <p:nvPr/>
        </p:nvCxnSpPr>
        <p:spPr bwMode="auto">
          <a:xfrm>
            <a:off x="1218660" y="4644322"/>
            <a:ext cx="0" cy="3428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6" name="Рисунок 45" descr="Открытая книга контур">
            <a:extLst>
              <a:ext uri="{FF2B5EF4-FFF2-40B4-BE49-F238E27FC236}">
                <a16:creationId xmlns:a16="http://schemas.microsoft.com/office/drawing/2014/main" id="{1BD4E3DF-1594-1DD9-455F-0AFEA85CAFF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976909" y="3069361"/>
            <a:ext cx="914400" cy="914400"/>
          </a:xfrm>
          <a:prstGeom prst="rect">
            <a:avLst/>
          </a:prstGeom>
        </p:spPr>
      </p:pic>
      <p:pic>
        <p:nvPicPr>
          <p:cNvPr id="51" name="Рисунок 50" descr="Мозг контур">
            <a:extLst>
              <a:ext uri="{FF2B5EF4-FFF2-40B4-BE49-F238E27FC236}">
                <a16:creationId xmlns:a16="http://schemas.microsoft.com/office/drawing/2014/main" id="{941FBFA3-068E-C59F-AD42-60856B4CAC4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61266" y="4852360"/>
            <a:ext cx="1018824" cy="1018824"/>
          </a:xfrm>
          <a:prstGeom prst="rect">
            <a:avLst/>
          </a:prstGeom>
        </p:spPr>
      </p:pic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A6A418AC-8ABC-70D6-7FDC-1CC073CE7383}"/>
              </a:ext>
            </a:extLst>
          </p:cNvPr>
          <p:cNvCxnSpPr>
            <a:stCxn id="32" idx="2"/>
          </p:cNvCxnSpPr>
          <p:nvPr/>
        </p:nvCxnSpPr>
        <p:spPr bwMode="auto">
          <a:xfrm>
            <a:off x="1984132" y="3527912"/>
            <a:ext cx="1095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7" name="Рисунок 56" descr="Контур замешательства на лица со сплошной заливкой">
            <a:extLst>
              <a:ext uri="{FF2B5EF4-FFF2-40B4-BE49-F238E27FC236}">
                <a16:creationId xmlns:a16="http://schemas.microsoft.com/office/drawing/2014/main" id="{E8F471A9-15DC-C99D-1212-8D154E8D5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0562" y="3248558"/>
            <a:ext cx="464652" cy="464652"/>
          </a:xfrm>
          <a:prstGeom prst="rect">
            <a:avLst/>
          </a:prstGeom>
        </p:spPr>
      </p:pic>
      <p:pic>
        <p:nvPicPr>
          <p:cNvPr id="58" name="Рисунок 57" descr="Контур ангельского лица со сплошной заливкой">
            <a:extLst>
              <a:ext uri="{FF2B5EF4-FFF2-40B4-BE49-F238E27FC236}">
                <a16:creationId xmlns:a16="http://schemas.microsoft.com/office/drawing/2014/main" id="{6666E322-5CFB-501B-3AEC-011B6C4D88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2080" y="2890779"/>
            <a:ext cx="451115" cy="451115"/>
          </a:xfrm>
          <a:prstGeom prst="rect">
            <a:avLst/>
          </a:prstGeom>
        </p:spPr>
      </p:pic>
      <p:pic>
        <p:nvPicPr>
          <p:cNvPr id="59" name="Рисунок 58" descr="Контур злого лица со сплошной заливкой">
            <a:extLst>
              <a:ext uri="{FF2B5EF4-FFF2-40B4-BE49-F238E27FC236}">
                <a16:creationId xmlns:a16="http://schemas.microsoft.com/office/drawing/2014/main" id="{F51CA580-552D-6E7F-B978-060323AB7F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72632" y="3617845"/>
            <a:ext cx="449978" cy="4499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62F6188-8D76-A35F-1F7A-E82DCDC63E2D}"/>
                  </a:ext>
                </a:extLst>
              </p:cNvPr>
              <p:cNvSpPr txBox="1"/>
              <p:nvPr/>
            </p:nvSpPr>
            <p:spPr>
              <a:xfrm>
                <a:off x="4188133" y="2739963"/>
                <a:ext cx="4678517" cy="29912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50000"/>
                  </a:lnSpc>
                </a:pPr>
                <a:r>
                  <a:rPr lang="ru-RU" sz="1800" dirty="0">
                    <a:solidFill>
                      <a:srgbClr val="1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оценки средней тональности всех эмодзи в тексте будем использовать формулу среднего для всех эмодзи из текста.</a:t>
                </a:r>
              </a:p>
              <a:p>
                <a:pPr marL="45720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sub>
                      </m:sSub>
                      <m:r>
                        <a:rPr lang="ru-RU" sz="1800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</m:sSub>
                        </m:sup>
                        <m:e>
                          <m:sSubSup>
                            <m:sSubSup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  <m:sup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p>
                          </m:sSubSup>
                        </m:e>
                      </m:nary>
                      <m:r>
                        <a:rPr lang="ru-RU" sz="1800" i="1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  </m:t>
                      </m:r>
                    </m:oMath>
                  </m:oMathPara>
                </a14:m>
                <a:endParaRPr lang="ru-RU" sz="1800" dirty="0">
                  <a:solidFill>
                    <a:srgbClr val="1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62F6188-8D76-A35F-1F7A-E82DCDC63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33" y="2739963"/>
                <a:ext cx="4678517" cy="2991268"/>
              </a:xfrm>
              <a:prstGeom prst="rect">
                <a:avLst/>
              </a:prstGeom>
              <a:blipFill>
                <a:blip r:embed="rId28"/>
                <a:stretch>
                  <a:fillRect b="-396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FE64C417-AEFC-ADDA-AA14-76E4CA854214}"/>
              </a:ext>
            </a:extLst>
          </p:cNvPr>
          <p:cNvCxnSpPr>
            <a:cxnSpLocks/>
            <a:stCxn id="59" idx="1"/>
          </p:cNvCxnSpPr>
          <p:nvPr/>
        </p:nvCxnSpPr>
        <p:spPr bwMode="auto">
          <a:xfrm flipH="1">
            <a:off x="3298543" y="3842834"/>
            <a:ext cx="874089" cy="536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7" name="Рисунок 76" descr="Контур одурманенного лица со сплошной заливкой">
            <a:extLst>
              <a:ext uri="{FF2B5EF4-FFF2-40B4-BE49-F238E27FC236}">
                <a16:creationId xmlns:a16="http://schemas.microsoft.com/office/drawing/2014/main" id="{D66D2227-6FE7-0D7C-706C-F7B3858AC8CC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167952" y="3323273"/>
            <a:ext cx="243834" cy="243834"/>
          </a:xfrm>
          <a:prstGeom prst="rect">
            <a:avLst/>
          </a:prstGeom>
        </p:spPr>
      </p:pic>
      <p:pic>
        <p:nvPicPr>
          <p:cNvPr id="82" name="Рисунок 81" descr="Перемотка назад контур">
            <a:extLst>
              <a:ext uri="{FF2B5EF4-FFF2-40B4-BE49-F238E27FC236}">
                <a16:creationId xmlns:a16="http://schemas.microsoft.com/office/drawing/2014/main" id="{7B2813E1-909A-9E45-BBEE-C6098FCC469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 rot="16200000">
            <a:off x="1577765" y="57977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7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79B16-967C-C4BD-24CB-2CC8511E5A1F}"/>
                  </a:ext>
                </a:extLst>
              </p:cNvPr>
              <p:cNvSpPr txBox="1"/>
              <p:nvPr/>
            </p:nvSpPr>
            <p:spPr>
              <a:xfrm>
                <a:off x="823739" y="2520555"/>
                <a:ext cx="3825552" cy="14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ru-RU" sz="1800" dirty="0">
                    <a:solidFill>
                      <a:srgbClr val="1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Формула среднего арифметического:</a:t>
                </a:r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d>
                      <m:r>
                        <a:rPr lang="ru-RU" sz="1800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ru-RU" sz="1800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1800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den>
                      </m:f>
                      <m:r>
                        <a:rPr lang="ru-RU" sz="1800" i="1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  </m:t>
                      </m:r>
                    </m:oMath>
                  </m:oMathPara>
                </a14:m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>
                  <a:solidFill>
                    <a:srgbClr val="1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79B16-967C-C4BD-24CB-2CC8511E5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39" y="2520555"/>
                <a:ext cx="3825552" cy="1400320"/>
              </a:xfrm>
              <a:prstGeom prst="rect">
                <a:avLst/>
              </a:prstGeom>
              <a:blipFill>
                <a:blip r:embed="rId2"/>
                <a:stretch>
                  <a:fillRect l="-1320" t="-1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E3095B3-5D5B-2A6C-7924-033C6A2B411A}"/>
              </a:ext>
            </a:extLst>
          </p:cNvPr>
          <p:cNvSpPr txBox="1"/>
          <p:nvPr/>
        </p:nvSpPr>
        <p:spPr>
          <a:xfrm>
            <a:off x="539552" y="1431680"/>
            <a:ext cx="7452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совокупной тональности</a:t>
            </a:r>
            <a:endParaRPr lang="ru-RU" sz="1800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B0E9C5C-D29D-DFDA-AFA2-21ED9B82C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07105"/>
              </p:ext>
            </p:extLst>
          </p:nvPr>
        </p:nvGraphicFramePr>
        <p:xfrm>
          <a:off x="338953" y="4840539"/>
          <a:ext cx="5688631" cy="1368679"/>
        </p:xfrm>
        <a:graphic>
          <a:graphicData uri="http://schemas.openxmlformats.org/drawingml/2006/table">
            <a:tbl>
              <a:tblPr firstRow="1" firstCol="1" bandRow="1"/>
              <a:tblGrid>
                <a:gridCol w="946233">
                  <a:extLst>
                    <a:ext uri="{9D8B030D-6E8A-4147-A177-3AD203B41FA5}">
                      <a16:colId xmlns:a16="http://schemas.microsoft.com/office/drawing/2014/main" val="747957371"/>
                    </a:ext>
                  </a:extLst>
                </a:gridCol>
                <a:gridCol w="447551">
                  <a:extLst>
                    <a:ext uri="{9D8B030D-6E8A-4147-A177-3AD203B41FA5}">
                      <a16:colId xmlns:a16="http://schemas.microsoft.com/office/drawing/2014/main" val="3413867731"/>
                    </a:ext>
                  </a:extLst>
                </a:gridCol>
                <a:gridCol w="1018684">
                  <a:extLst>
                    <a:ext uri="{9D8B030D-6E8A-4147-A177-3AD203B41FA5}">
                      <a16:colId xmlns:a16="http://schemas.microsoft.com/office/drawing/2014/main" val="2479161499"/>
                    </a:ext>
                  </a:extLst>
                </a:gridCol>
                <a:gridCol w="1086596">
                  <a:extLst>
                    <a:ext uri="{9D8B030D-6E8A-4147-A177-3AD203B41FA5}">
                      <a16:colId xmlns:a16="http://schemas.microsoft.com/office/drawing/2014/main" val="2198488561"/>
                    </a:ext>
                  </a:extLst>
                </a:gridCol>
                <a:gridCol w="1018684">
                  <a:extLst>
                    <a:ext uri="{9D8B030D-6E8A-4147-A177-3AD203B41FA5}">
                      <a16:colId xmlns:a16="http://schemas.microsoft.com/office/drawing/2014/main" val="2917774850"/>
                    </a:ext>
                  </a:extLst>
                </a:gridCol>
                <a:gridCol w="1170883">
                  <a:extLst>
                    <a:ext uri="{9D8B030D-6E8A-4147-A177-3AD203B41FA5}">
                      <a16:colId xmlns:a16="http://schemas.microsoft.com/office/drawing/2014/main" val="28589289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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Accuracy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722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0.697248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0.841154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0.661518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0.648638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4695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0.655963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0.795187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0.535702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0.566040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147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0.701835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0.812452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0.670093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0.676250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61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0.628440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0.668996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0.497102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0.526885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2217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T3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0.610092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0.711362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0.496880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0.574062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5400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2C6EDA-B2DE-1613-D392-631004A9ACA0}"/>
                  </a:ext>
                </a:extLst>
              </p:cNvPr>
              <p:cNvSpPr txBox="1"/>
              <p:nvPr/>
            </p:nvSpPr>
            <p:spPr>
              <a:xfrm>
                <a:off x="2555776" y="3468912"/>
                <a:ext cx="4599214" cy="1418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ru-RU" sz="1800" dirty="0">
                    <a:solidFill>
                      <a:srgbClr val="1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Формула среднего квадратического:</a:t>
                </a:r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d>
                      <m:r>
                        <a:rPr lang="ru-RU" sz="1800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ru-RU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sub>
                                <m:sup>
                                  <m:r>
                                    <a:rPr lang="ru-RU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1800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  <m:sSubSup>
                                <m:sSubSupPr>
                                  <m:ctrlPr>
                                    <a:rPr lang="ru-RU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</m:t>
                                  </m:r>
                                </m:sub>
                                <m:sup>
                                  <m:r>
                                    <a:rPr lang="ru-RU" sz="1800" i="1">
                                      <a:solidFill>
                                        <a:srgbClr val="1000CC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ru-RU" sz="1800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rad>
                      <m:r>
                        <a:rPr lang="ru-RU" sz="1800" i="1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  </m:t>
                      </m:r>
                    </m:oMath>
                  </m:oMathPara>
                </a14:m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2C6EDA-B2DE-1613-D392-631004A9A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468912"/>
                <a:ext cx="4599214" cy="1418530"/>
              </a:xfrm>
              <a:prstGeom prst="rect">
                <a:avLst/>
              </a:prstGeom>
              <a:blipFill>
                <a:blip r:embed="rId3"/>
                <a:stretch>
                  <a:fillRect l="-1102" t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02B4F70-EA87-2EFA-1670-175112CE39FC}"/>
              </a:ext>
            </a:extLst>
          </p:cNvPr>
          <p:cNvSpPr txBox="1"/>
          <p:nvPr/>
        </p:nvSpPr>
        <p:spPr>
          <a:xfrm>
            <a:off x="6027584" y="4683802"/>
            <a:ext cx="3276070" cy="1899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600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данной таблицы можно сделать вывод, что наиболее подходящей для данной задачи является формула Т3 - Формула среднего квадратичного.</a:t>
            </a:r>
            <a:endParaRPr lang="ru-RU" sz="1600" dirty="0">
              <a:solidFill>
                <a:srgbClr val="1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58B7E7-19BC-AB35-910E-D719BC34D9ED}"/>
              </a:ext>
            </a:extLst>
          </p:cNvPr>
          <p:cNvSpPr txBox="1"/>
          <p:nvPr/>
        </p:nvSpPr>
        <p:spPr>
          <a:xfrm>
            <a:off x="0" y="1930140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суммарного значения будем тестировать 3 формулы</a:t>
            </a:r>
            <a:r>
              <a:rPr lang="en-US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3DA775-3B50-823F-898E-A8E417F86732}"/>
                  </a:ext>
                </a:extLst>
              </p:cNvPr>
              <p:cNvSpPr txBox="1"/>
              <p:nvPr/>
            </p:nvSpPr>
            <p:spPr>
              <a:xfrm>
                <a:off x="4498235" y="2546036"/>
                <a:ext cx="4680856" cy="9355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ru-RU" sz="1800" dirty="0">
                    <a:solidFill>
                      <a:srgbClr val="1000CC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Формула среднего геометрического:</a:t>
                </a:r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1800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800" i="1">
                              <a:solidFill>
                                <a:srgbClr val="1000CC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1000CC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</m:rad>
                      <m:r>
                        <a:rPr lang="ru-RU" sz="1800" i="1">
                          <a:solidFill>
                            <a:srgbClr val="1000CC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  </m:t>
                      </m:r>
                    </m:oMath>
                  </m:oMathPara>
                </a14:m>
                <a:endParaRPr lang="ru-RU" sz="1800" dirty="0">
                  <a:solidFill>
                    <a:srgbClr val="1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3DA775-3B50-823F-898E-A8E417F86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235" y="2546036"/>
                <a:ext cx="4680856" cy="935577"/>
              </a:xfrm>
              <a:prstGeom prst="rect">
                <a:avLst/>
              </a:prstGeom>
              <a:blipFill>
                <a:blip r:embed="rId4"/>
                <a:stretch>
                  <a:fillRect l="-1355" t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07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0BFA16-65C9-DF4B-A614-9D287A7620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</a:t>
            </a:r>
          </a:p>
        </p:txBody>
      </p:sp>
      <p:sp>
        <p:nvSpPr>
          <p:cNvPr id="5" name="Дата 1">
            <a:extLst>
              <a:ext uri="{FF2B5EF4-FFF2-40B4-BE49-F238E27FC236}">
                <a16:creationId xmlns:a16="http://schemas.microsoft.com/office/drawing/2014/main" id="{50610396-3F68-A41F-A821-AA1A3C0DF8E9}"/>
              </a:ext>
            </a:extLst>
          </p:cNvPr>
          <p:cNvSpPr txBox="1">
            <a:spLocks/>
          </p:cNvSpPr>
          <p:nvPr/>
        </p:nvSpPr>
        <p:spPr bwMode="auto">
          <a:xfrm>
            <a:off x="3203848" y="6365874"/>
            <a:ext cx="2890887" cy="434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ern="1200">
                <a:solidFill>
                  <a:srgbClr val="FFFFFF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D732F-FF00-2D91-ADEC-7016079ADDCB}"/>
              </a:ext>
            </a:extLst>
          </p:cNvPr>
          <p:cNvSpPr txBox="1"/>
          <p:nvPr/>
        </p:nvSpPr>
        <p:spPr>
          <a:xfrm>
            <a:off x="-5071" y="64677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FE6F7-5A6D-09FA-709A-7B147B4C41A5}"/>
              </a:ext>
            </a:extLst>
          </p:cNvPr>
          <p:cNvSpPr txBox="1"/>
          <p:nvPr/>
        </p:nvSpPr>
        <p:spPr>
          <a:xfrm>
            <a:off x="611560" y="1498599"/>
            <a:ext cx="4577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системы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AC6C06D-26D9-AE6D-34D5-272AC783A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62453"/>
              </p:ext>
            </p:extLst>
          </p:nvPr>
        </p:nvGraphicFramePr>
        <p:xfrm>
          <a:off x="395536" y="3468242"/>
          <a:ext cx="6819900" cy="1473200"/>
        </p:xfrm>
        <a:graphic>
          <a:graphicData uri="http://schemas.openxmlformats.org/drawingml/2006/table">
            <a:tbl>
              <a:tblPr firstRow="1" firstCol="1" bandRow="1"/>
              <a:tblGrid>
                <a:gridCol w="2197100">
                  <a:extLst>
                    <a:ext uri="{9D8B030D-6E8A-4147-A177-3AD203B41FA5}">
                      <a16:colId xmlns:a16="http://schemas.microsoft.com/office/drawing/2014/main" val="1219990592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079571765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428211992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809381946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60671282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Accuracy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93388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0.7195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0.841357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0.687745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0.692730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5988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 </a:t>
                      </a:r>
                      <a:r>
                        <a:rPr lang="ru-RU" sz="1400" b="1" dirty="0" err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text-model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0.677615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0.795646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0.695049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0.679060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0649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Cointegrated/rubert-tiny2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0.6150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0.525621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0.610347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0.542473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1667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Seara/rubert-tiny2-russian-sentiment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0.6665</a:t>
                      </a:r>
                      <a:endParaRPr lang="ru-RU" sz="140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0.623133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0.651152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0.621181</a:t>
                      </a:r>
                      <a:endParaRPr lang="ru-RU" sz="1400" dirty="0">
                        <a:solidFill>
                          <a:srgbClr val="1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99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10AC400-E0BA-8D4E-802C-5C093B84D40F}"/>
              </a:ext>
            </a:extLst>
          </p:cNvPr>
          <p:cNvSpPr txBox="1"/>
          <p:nvPr/>
        </p:nvSpPr>
        <p:spPr>
          <a:xfrm>
            <a:off x="323528" y="2224354"/>
            <a:ext cx="45774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оценки эффективности и качества системы были проведены тесты с использованием сторонних нейронных сетей.</a:t>
            </a:r>
            <a:r>
              <a:rPr lang="ru-RU" dirty="0">
                <a:solidFill>
                  <a:srgbClr val="1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1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4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8314</TotalTime>
  <Words>548</Words>
  <Application>Microsoft Macintosh PowerPoint</Application>
  <PresentationFormat>Экран (4:3)</PresentationFormat>
  <Paragraphs>178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ФАКУЛЬТЕТЕ ВМК МГУ ИМ. М.В. ЛОМОНОСОВА</dc:title>
  <dc:creator>Berezin</dc:creator>
  <cp:lastModifiedBy>Наталья Белякова</cp:lastModifiedBy>
  <cp:revision>337</cp:revision>
  <cp:lastPrinted>1601-01-01T00:00:00Z</cp:lastPrinted>
  <dcterms:created xsi:type="dcterms:W3CDTF">2000-12-25T11:02:52Z</dcterms:created>
  <dcterms:modified xsi:type="dcterms:W3CDTF">2024-01-30T07:10:57Z</dcterms:modified>
</cp:coreProperties>
</file>