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312" r:id="rId4"/>
    <p:sldId id="328" r:id="rId5"/>
    <p:sldId id="319" r:id="rId6"/>
    <p:sldId id="337" r:id="rId7"/>
    <p:sldId id="329" r:id="rId8"/>
    <p:sldId id="320" r:id="rId9"/>
    <p:sldId id="321" r:id="rId10"/>
    <p:sldId id="324" r:id="rId11"/>
    <p:sldId id="326" r:id="rId12"/>
    <p:sldId id="309" r:id="rId13"/>
    <p:sldId id="327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B80"/>
    <a:srgbClr val="1000CC"/>
    <a:srgbClr val="000000"/>
    <a:srgbClr val="003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94"/>
  </p:normalViewPr>
  <p:slideViewPr>
    <p:cSldViewPr>
      <p:cViewPr varScale="1">
        <p:scale>
          <a:sx n="65" d="100"/>
          <a:sy n="65" d="100"/>
        </p:scale>
        <p:origin x="1336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977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7092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 Cyr" charset="0"/>
              </a:rPr>
              <a:t>06.02.02    About VMK faculty</a:t>
            </a:r>
          </a:p>
        </p:txBody>
      </p:sp>
      <p:sp>
        <p:nvSpPr>
          <p:cNvPr id="21507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27D87645-DD93-4C72-9A9A-C0000FE27758}" type="slidenum">
              <a:rPr lang="ru-RU" altLang="ru-RU">
                <a:solidFill>
                  <a:srgbClr val="000000"/>
                </a:solidFill>
                <a:latin typeface="Times New Roman Cyr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11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B151C-C307-6240-A01E-0ACC2E49C5F5}"/>
              </a:ext>
            </a:extLst>
          </p:cNvPr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  <p:extLst>
      <p:ext uri="{BB962C8B-B14F-4D97-AF65-F5344CB8AC3E}">
        <p14:creationId xmlns:p14="http://schemas.microsoft.com/office/powerpoint/2010/main" val="83035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06115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6825" y="274638"/>
            <a:ext cx="1784350" cy="57991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203825" cy="57991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36052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74F9C-E58B-9646-9098-0AEB56D9AC65}"/>
              </a:ext>
            </a:extLst>
          </p:cNvPr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  <p:extLst>
      <p:ext uri="{BB962C8B-B14F-4D97-AF65-F5344CB8AC3E}">
        <p14:creationId xmlns:p14="http://schemas.microsoft.com/office/powerpoint/2010/main" val="40530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B6B93-CF8F-194B-A510-B5C09C1C9761}"/>
              </a:ext>
            </a:extLst>
          </p:cNvPr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  <p:extLst>
      <p:ext uri="{BB962C8B-B14F-4D97-AF65-F5344CB8AC3E}">
        <p14:creationId xmlns:p14="http://schemas.microsoft.com/office/powerpoint/2010/main" val="112564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494088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494087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75991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307416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89035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7164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31831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428139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1371600" y="6248400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492500" y="6400800"/>
            <a:ext cx="2873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2012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092950" y="6400800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405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6359525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4D54B1-3A54-3046-BF6D-4A366514CE75}"/>
              </a:ext>
            </a:extLst>
          </p:cNvPr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3905C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79500" y="215900"/>
            <a:ext cx="71739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/>
            </a:r>
            <a:br>
              <a:rPr lang="ru-RU" altLang="ru-RU" sz="2800" b="1" dirty="0">
                <a:solidFill>
                  <a:srgbClr val="000080"/>
                </a:solidFill>
              </a:rPr>
            </a:br>
            <a:r>
              <a:rPr lang="ru-RU" altLang="ru-RU" sz="2800" b="1" dirty="0">
                <a:solidFill>
                  <a:srgbClr val="000080"/>
                </a:solidFill>
              </a:rPr>
              <a:t>МГУ имени М.В. </a:t>
            </a:r>
            <a:r>
              <a:rPr lang="ru-RU" altLang="ru-RU" sz="2800" b="1" dirty="0" smtClean="0">
                <a:solidFill>
                  <a:srgbClr val="000080"/>
                </a:solidFill>
              </a:rPr>
              <a:t>Ломоносова</a:t>
            </a: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000" b="1" dirty="0" smtClean="0">
                <a:solidFill>
                  <a:srgbClr val="000080"/>
                </a:solidFill>
              </a:rPr>
              <a:t>Программа профессиональной переподготовки «Анализ данных и машинное обучение» </a:t>
            </a:r>
            <a:endParaRPr lang="ru-RU" altLang="ru-RU" sz="2000" b="1" dirty="0">
              <a:solidFill>
                <a:srgbClr val="00008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388"/>
            <a:ext cx="91376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03DB61-3DCF-BC4F-9D0A-EC1FAB696134}"/>
              </a:ext>
            </a:extLst>
          </p:cNvPr>
          <p:cNvSpPr txBox="1"/>
          <p:nvPr/>
        </p:nvSpPr>
        <p:spPr>
          <a:xfrm>
            <a:off x="2708797" y="2598892"/>
            <a:ext cx="5544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80"/>
                </a:solidFill>
              </a:rPr>
              <a:t>«</a:t>
            </a:r>
            <a:r>
              <a:rPr lang="ru-RU" altLang="ru-RU" b="1" dirty="0" smtClean="0">
                <a:solidFill>
                  <a:srgbClr val="000080"/>
                </a:solidFill>
              </a:rPr>
              <a:t>Детектирование </a:t>
            </a:r>
            <a:r>
              <a:rPr lang="ru-RU" altLang="ru-RU" b="1" dirty="0" smtClean="0">
                <a:solidFill>
                  <a:srgbClr val="000080"/>
                </a:solidFill>
              </a:rPr>
              <a:t>нарушения </a:t>
            </a:r>
            <a:r>
              <a:rPr lang="ru-RU" altLang="ru-RU" b="1" dirty="0">
                <a:solidFill>
                  <a:srgbClr val="000080"/>
                </a:solidFill>
              </a:rPr>
              <a:t>углеводного обмена при помощи методов машинного обучения»</a:t>
            </a:r>
            <a:endParaRPr lang="ru-RU" b="1" dirty="0">
              <a:solidFill>
                <a:srgbClr val="000080"/>
              </a:solidFill>
            </a:endParaRPr>
          </a:p>
          <a:p>
            <a:pPr algn="ctr"/>
            <a:r>
              <a:rPr lang="ru-RU" b="1" dirty="0" smtClean="0">
                <a:solidFill>
                  <a:srgbClr val="000080"/>
                </a:solidFill>
              </a:rPr>
              <a:t>ФИО</a:t>
            </a:r>
            <a:r>
              <a:rPr lang="en-US" b="1" dirty="0" smtClean="0">
                <a:solidFill>
                  <a:srgbClr val="000080"/>
                </a:solidFill>
              </a:rPr>
              <a:t> </a:t>
            </a:r>
            <a:r>
              <a:rPr lang="ru-RU" b="1" dirty="0" smtClean="0">
                <a:solidFill>
                  <a:srgbClr val="000080"/>
                </a:solidFill>
              </a:rPr>
              <a:t>слушателя: Чижикова А.А.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</a:rPr>
              <a:t>ФИО научного руководителя: Морковин Е.С.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0816" y="1885234"/>
            <a:ext cx="8064896" cy="288032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6" y="4893182"/>
            <a:ext cx="8064896" cy="144016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Работа программы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117747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После команды к началу тестирования запускается система вложенных циклов и последовательно задается набор вопросов. В зависимости от ответов, значения признаков в шаблоне анкеты изменяются на 1 или остаются 0. </a:t>
            </a:r>
          </a:p>
        </p:txBody>
      </p:sp>
    </p:spTree>
    <p:extLst>
      <p:ext uri="{BB962C8B-B14F-4D97-AF65-F5344CB8AC3E}">
        <p14:creationId xmlns:p14="http://schemas.microsoft.com/office/powerpoint/2010/main" val="280313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865707"/>
            <a:ext cx="8784976" cy="1595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174655" y="3574778"/>
            <a:ext cx="84969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По </a:t>
            </a:r>
            <a:r>
              <a:rPr lang="ru-RU" dirty="0">
                <a:solidFill>
                  <a:srgbClr val="1000CC"/>
                </a:solidFill>
              </a:rPr>
              <a:t>завершении </a:t>
            </a:r>
            <a:r>
              <a:rPr lang="ru-RU" dirty="0" smtClean="0">
                <a:solidFill>
                  <a:srgbClr val="1000CC"/>
                </a:solidFill>
              </a:rPr>
              <a:t>тестирования </a:t>
            </a:r>
            <a:r>
              <a:rPr lang="ru-RU" dirty="0">
                <a:solidFill>
                  <a:srgbClr val="1000CC"/>
                </a:solidFill>
              </a:rPr>
              <a:t>к анкете </a:t>
            </a:r>
            <a:r>
              <a:rPr lang="ru-RU" dirty="0" smtClean="0">
                <a:solidFill>
                  <a:srgbClr val="1000CC"/>
                </a:solidFill>
              </a:rPr>
              <a:t>применяется готовая модель и делается предположение о пользователе: </a:t>
            </a:r>
            <a:r>
              <a:rPr lang="ru-RU" b="1" dirty="0">
                <a:solidFill>
                  <a:srgbClr val="1000CC"/>
                </a:solidFill>
              </a:rPr>
              <a:t>0 (здоров) </a:t>
            </a:r>
            <a:r>
              <a:rPr lang="ru-RU" dirty="0">
                <a:solidFill>
                  <a:srgbClr val="1000CC"/>
                </a:solidFill>
              </a:rPr>
              <a:t>или</a:t>
            </a:r>
            <a:r>
              <a:rPr lang="ru-RU" b="1" dirty="0">
                <a:solidFill>
                  <a:srgbClr val="1000CC"/>
                </a:solidFill>
              </a:rPr>
              <a:t> 1 (вероятно имеет нарушение углеводного обмена</a:t>
            </a:r>
            <a:r>
              <a:rPr lang="ru-RU" b="1" dirty="0" smtClean="0">
                <a:solidFill>
                  <a:srgbClr val="1000CC"/>
                </a:solidFill>
              </a:rPr>
              <a:t>)</a:t>
            </a:r>
            <a:r>
              <a:rPr lang="ru-RU" dirty="0" smtClean="0">
                <a:solidFill>
                  <a:srgbClr val="1000CC"/>
                </a:solidFill>
              </a:rPr>
              <a:t>. </a:t>
            </a: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0132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Предусмотрено, что пользователь может ввести некорректный ответ, на что будет указано, в чем ошибка, и предложена новая попытка ввода.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843098"/>
            <a:ext cx="6912768" cy="1944216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Работа программы</a:t>
            </a:r>
            <a:endParaRPr lang="ru-RU" b="1" kern="0" dirty="0">
              <a:solidFill>
                <a:srgbClr val="001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3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CA98E3-1C3F-EA4C-BAE0-8971E84495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B33D21B-94C8-3849-B656-AC149817C919}"/>
              </a:ext>
            </a:extLst>
          </p:cNvPr>
          <p:cNvSpPr txBox="1">
            <a:spLocks/>
          </p:cNvSpPr>
          <p:nvPr/>
        </p:nvSpPr>
        <p:spPr>
          <a:xfrm>
            <a:off x="2843808" y="260648"/>
            <a:ext cx="49909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kern="0" spc="-20" dirty="0" smtClean="0">
                <a:solidFill>
                  <a:srgbClr val="001B80"/>
                </a:solidFill>
              </a:rPr>
              <a:t>Выводы</a:t>
            </a:r>
            <a:endParaRPr lang="ru-RU" sz="3200" b="1" kern="0" spc="-20" dirty="0">
              <a:solidFill>
                <a:srgbClr val="001B8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78C3E-9FC1-5B4A-823D-18C56618AD49}"/>
              </a:ext>
            </a:extLst>
          </p:cNvPr>
          <p:cNvSpPr txBox="1"/>
          <p:nvPr/>
        </p:nvSpPr>
        <p:spPr>
          <a:xfrm>
            <a:off x="0" y="144646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400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1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323527" y="1106487"/>
            <a:ext cx="84969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В рамках данной выпускной работы была разработана программа скрининга, </a:t>
            </a:r>
            <a:r>
              <a:rPr lang="ru-RU" dirty="0" smtClean="0">
                <a:solidFill>
                  <a:srgbClr val="1000CC"/>
                </a:solidFill>
              </a:rPr>
              <a:t>делающая </a:t>
            </a:r>
            <a:r>
              <a:rPr lang="ru-RU" dirty="0">
                <a:solidFill>
                  <a:srgbClr val="1000CC"/>
                </a:solidFill>
              </a:rPr>
              <a:t>предположение об отсутствии или наличии сахарного диабета II типа или </a:t>
            </a:r>
            <a:r>
              <a:rPr lang="ru-RU" dirty="0" err="1">
                <a:solidFill>
                  <a:srgbClr val="1000CC"/>
                </a:solidFill>
              </a:rPr>
              <a:t>преддиабетического</a:t>
            </a:r>
            <a:r>
              <a:rPr lang="ru-RU" dirty="0">
                <a:solidFill>
                  <a:srgbClr val="1000CC"/>
                </a:solidFill>
              </a:rPr>
              <a:t> состояния на </a:t>
            </a:r>
            <a:r>
              <a:rPr lang="ru-RU" dirty="0" smtClean="0">
                <a:solidFill>
                  <a:srgbClr val="1000CC"/>
                </a:solidFill>
              </a:rPr>
              <a:t>основании компьютерного теста.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Программа </a:t>
            </a:r>
            <a:r>
              <a:rPr lang="ru-RU" dirty="0">
                <a:solidFill>
                  <a:srgbClr val="1000CC"/>
                </a:solidFill>
              </a:rPr>
              <a:t>обладает достаточно высокой чувствительностью и умеренной специфичностью (</a:t>
            </a:r>
            <a:r>
              <a:rPr lang="ru-RU" b="1" dirty="0">
                <a:solidFill>
                  <a:srgbClr val="1000CC"/>
                </a:solidFill>
              </a:rPr>
              <a:t>полнота по классу больных 81%, полнота по классу здоровых 69</a:t>
            </a:r>
            <a:r>
              <a:rPr lang="ru-RU" b="1" dirty="0" smtClean="0">
                <a:solidFill>
                  <a:srgbClr val="1000CC"/>
                </a:solidFill>
              </a:rPr>
              <a:t>%, доля правильных ответов 75%</a:t>
            </a:r>
            <a:r>
              <a:rPr lang="ru-RU" dirty="0" smtClean="0">
                <a:solidFill>
                  <a:srgbClr val="1000CC"/>
                </a:solidFill>
              </a:rPr>
              <a:t>).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В </a:t>
            </a:r>
            <a:r>
              <a:rPr lang="ru-RU" dirty="0">
                <a:solidFill>
                  <a:srgbClr val="1000CC"/>
                </a:solidFill>
              </a:rPr>
              <a:t>ходе разработки программы была проведена работа над исходным набором </a:t>
            </a:r>
            <a:r>
              <a:rPr lang="ru-RU" dirty="0" smtClean="0">
                <a:solidFill>
                  <a:srgbClr val="1000CC"/>
                </a:solidFill>
              </a:rPr>
              <a:t>данных, </a:t>
            </a:r>
            <a:r>
              <a:rPr lang="ru-RU" dirty="0">
                <a:solidFill>
                  <a:srgbClr val="1000CC"/>
                </a:solidFill>
              </a:rPr>
              <a:t>обучена и сохранена в формате .</a:t>
            </a:r>
            <a:r>
              <a:rPr lang="ru-RU" dirty="0" err="1">
                <a:solidFill>
                  <a:srgbClr val="1000CC"/>
                </a:solidFill>
              </a:rPr>
              <a:t>bin</a:t>
            </a:r>
            <a:r>
              <a:rPr lang="ru-RU" dirty="0">
                <a:solidFill>
                  <a:srgbClr val="1000CC"/>
                </a:solidFill>
              </a:rPr>
              <a:t> модель, оптимальная с точки зрения приоритетных </a:t>
            </a:r>
            <a:r>
              <a:rPr lang="ru-RU" dirty="0" smtClean="0">
                <a:solidFill>
                  <a:srgbClr val="1000CC"/>
                </a:solidFill>
              </a:rPr>
              <a:t>метрик: </a:t>
            </a:r>
            <a:r>
              <a:rPr lang="ru-RU" dirty="0">
                <a:solidFill>
                  <a:srgbClr val="1000CC"/>
                </a:solidFill>
              </a:rPr>
              <a:t>SVC с </a:t>
            </a:r>
            <a:r>
              <a:rPr lang="ru-RU" dirty="0" err="1">
                <a:solidFill>
                  <a:srgbClr val="1000CC"/>
                </a:solidFill>
              </a:rPr>
              <a:t>гиперпараметром</a:t>
            </a:r>
            <a:r>
              <a:rPr lang="ru-RU" dirty="0">
                <a:solidFill>
                  <a:srgbClr val="1000CC"/>
                </a:solidFill>
              </a:rPr>
              <a:t> С = </a:t>
            </a:r>
            <a:r>
              <a:rPr lang="ru-RU" dirty="0" smtClean="0">
                <a:solidFill>
                  <a:srgbClr val="1000CC"/>
                </a:solidFill>
              </a:rPr>
              <a:t>0.</a:t>
            </a:r>
            <a:r>
              <a:rPr lang="pl-PL" dirty="0" smtClean="0">
                <a:solidFill>
                  <a:srgbClr val="1000CC"/>
                </a:solidFill>
              </a:rPr>
              <a:t>25</a:t>
            </a:r>
            <a:r>
              <a:rPr lang="ru-RU" dirty="0" smtClean="0">
                <a:solidFill>
                  <a:srgbClr val="1000CC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Разработанная программа позволяет: </a:t>
            </a:r>
            <a:endParaRPr lang="ru-RU" b="1" u="sng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подгрузить готовую обученную модель и шаблон анкеты;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задать набор вопросов и отразить ответы на них в анкете;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- учет </a:t>
            </a:r>
            <a:r>
              <a:rPr lang="ru-RU" dirty="0">
                <a:solidFill>
                  <a:srgbClr val="1000CC"/>
                </a:solidFill>
              </a:rPr>
              <a:t>неблагоприятных для здоровья факторов в ответах;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</a:t>
            </a:r>
            <a:r>
              <a:rPr lang="ru-RU" dirty="0" smtClean="0">
                <a:solidFill>
                  <a:srgbClr val="1000CC"/>
                </a:solidFill>
              </a:rPr>
              <a:t>предположение моделью по анкете наличия или отсутствия патологии</a:t>
            </a:r>
            <a:r>
              <a:rPr lang="ru-RU" dirty="0">
                <a:solidFill>
                  <a:srgbClr val="1000CC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выведение результата </a:t>
            </a:r>
            <a:r>
              <a:rPr lang="ru-RU" dirty="0" smtClean="0">
                <a:solidFill>
                  <a:srgbClr val="1000CC"/>
                </a:solidFill>
              </a:rPr>
              <a:t>в </a:t>
            </a:r>
            <a:r>
              <a:rPr lang="ru-RU" dirty="0">
                <a:solidFill>
                  <a:srgbClr val="1000CC"/>
                </a:solidFill>
              </a:rPr>
              <a:t>виде текста с разъяснением и указанием выявленных неблагоприятных для здоровья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92835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B33D21B-94C8-3849-B656-AC149817C919}"/>
              </a:ext>
            </a:extLst>
          </p:cNvPr>
          <p:cNvSpPr txBox="1">
            <a:spLocks/>
          </p:cNvSpPr>
          <p:nvPr/>
        </p:nvSpPr>
        <p:spPr>
          <a:xfrm>
            <a:off x="1727684" y="3284984"/>
            <a:ext cx="56886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kern="0" spc="-20" dirty="0" smtClean="0">
                <a:solidFill>
                  <a:srgbClr val="001B80"/>
                </a:solidFill>
              </a:rPr>
              <a:t>Спасибо за внимание!</a:t>
            </a:r>
            <a:endParaRPr lang="ru-RU" sz="3600" b="1" kern="0" spc="-20" dirty="0">
              <a:solidFill>
                <a:srgbClr val="001B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9C56938-D695-7A46-B357-0C133DBA58B1}"/>
              </a:ext>
            </a:extLst>
          </p:cNvPr>
          <p:cNvSpPr txBox="1">
            <a:spLocks/>
          </p:cNvSpPr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Цели и задачи</a:t>
            </a:r>
            <a:endParaRPr lang="ru-RU" b="1" kern="0" spc="-20" dirty="0">
              <a:solidFill>
                <a:srgbClr val="001B80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ECA98E3-1C3F-EA4C-BAE0-8971E84495A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371600" y="6248400"/>
            <a:ext cx="1882775" cy="434975"/>
          </a:xfrm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kern="1200">
                <a:latin typeface="Arial" charset="0"/>
                <a:ea typeface="Microsoft YaHei" charset="-122"/>
                <a:cs typeface="+mn-cs"/>
              </a:rPr>
              <a:t>19.02.18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395536" y="1111347"/>
            <a:ext cx="83529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Цель: </a:t>
            </a:r>
            <a:endParaRPr lang="ru-RU" b="1" u="sng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Создание </a:t>
            </a:r>
            <a:r>
              <a:rPr lang="ru-RU" dirty="0" smtClean="0">
                <a:solidFill>
                  <a:srgbClr val="1000CC"/>
                </a:solidFill>
              </a:rPr>
              <a:t>программы, позволяющей предположить наличие или отсутствие </a:t>
            </a:r>
            <a:r>
              <a:rPr lang="ru-RU" dirty="0">
                <a:solidFill>
                  <a:srgbClr val="1000CC"/>
                </a:solidFill>
              </a:rPr>
              <a:t>сахарного диабета II типа или </a:t>
            </a:r>
            <a:r>
              <a:rPr lang="ru-RU" dirty="0" err="1">
                <a:solidFill>
                  <a:srgbClr val="1000CC"/>
                </a:solidFill>
              </a:rPr>
              <a:t>преддиабетического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состояния на </a:t>
            </a:r>
            <a:r>
              <a:rPr lang="ru-RU" dirty="0">
                <a:solidFill>
                  <a:srgbClr val="1000CC"/>
                </a:solidFill>
              </a:rPr>
              <a:t>основании </a:t>
            </a:r>
            <a:r>
              <a:rPr lang="ru-RU" dirty="0" smtClean="0">
                <a:solidFill>
                  <a:srgbClr val="1000CC"/>
                </a:solidFill>
              </a:rPr>
              <a:t>анкетных данных.</a:t>
            </a: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Задачи</a:t>
            </a:r>
            <a:r>
              <a:rPr lang="pl-PL" b="1" u="sng" dirty="0" smtClean="0">
                <a:solidFill>
                  <a:srgbClr val="1000CC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Определение </a:t>
            </a:r>
            <a:r>
              <a:rPr lang="ru-RU" dirty="0">
                <a:solidFill>
                  <a:srgbClr val="1000CC"/>
                </a:solidFill>
              </a:rPr>
              <a:t>задачи машинного обучения, выбор </a:t>
            </a:r>
            <a:r>
              <a:rPr lang="ru-RU" dirty="0" smtClean="0">
                <a:solidFill>
                  <a:srgbClr val="1000CC"/>
                </a:solidFill>
              </a:rPr>
              <a:t>метрики;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Выбор оптимального </a:t>
            </a:r>
            <a:r>
              <a:rPr lang="ru-RU" dirty="0">
                <a:solidFill>
                  <a:srgbClr val="1000CC"/>
                </a:solidFill>
              </a:rPr>
              <a:t>варианта </a:t>
            </a:r>
            <a:r>
              <a:rPr lang="ru-RU" dirty="0" smtClean="0">
                <a:solidFill>
                  <a:srgbClr val="1000CC"/>
                </a:solidFill>
              </a:rPr>
              <a:t>предобработки данных, предобработка;</a:t>
            </a:r>
            <a:endParaRPr lang="ru-RU" dirty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Выбор </a:t>
            </a:r>
            <a:r>
              <a:rPr lang="ru-RU" dirty="0">
                <a:solidFill>
                  <a:srgbClr val="1000CC"/>
                </a:solidFill>
              </a:rPr>
              <a:t>оптимальной </a:t>
            </a:r>
            <a:r>
              <a:rPr lang="ru-RU" dirty="0" smtClean="0">
                <a:solidFill>
                  <a:srgbClr val="1000CC"/>
                </a:solidFill>
              </a:rPr>
              <a:t>модели и ее обучение;</a:t>
            </a:r>
            <a:endParaRPr lang="ru-RU" dirty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000CC"/>
                </a:solidFill>
              </a:rPr>
              <a:t>Реализация алгоритма, </a:t>
            </a:r>
            <a:r>
              <a:rPr lang="ru-RU" dirty="0" smtClean="0">
                <a:solidFill>
                  <a:srgbClr val="1000CC"/>
                </a:solidFill>
              </a:rPr>
              <a:t>позволяющего задать </a:t>
            </a:r>
            <a:r>
              <a:rPr lang="ru-RU" dirty="0">
                <a:solidFill>
                  <a:srgbClr val="1000CC"/>
                </a:solidFill>
              </a:rPr>
              <a:t>пользователю </a:t>
            </a:r>
            <a:r>
              <a:rPr lang="ru-RU" dirty="0" smtClean="0">
                <a:solidFill>
                  <a:srgbClr val="1000CC"/>
                </a:solidFill>
              </a:rPr>
              <a:t>вопросы и сохранить ответы в </a:t>
            </a:r>
            <a:r>
              <a:rPr lang="ru-RU" dirty="0">
                <a:solidFill>
                  <a:srgbClr val="1000CC"/>
                </a:solidFill>
              </a:rPr>
              <a:t>виде </a:t>
            </a:r>
            <a:r>
              <a:rPr lang="ru-RU" dirty="0" smtClean="0">
                <a:solidFill>
                  <a:srgbClr val="1000CC"/>
                </a:solidFill>
              </a:rPr>
              <a:t>пригодного для модели набора данных, аналогичного таковому в обучающей выборке.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Реализация </a:t>
            </a:r>
            <a:r>
              <a:rPr lang="ru-RU" dirty="0">
                <a:solidFill>
                  <a:srgbClr val="1000CC"/>
                </a:solidFill>
              </a:rPr>
              <a:t>применения </a:t>
            </a:r>
            <a:r>
              <a:rPr lang="ru-RU" dirty="0" smtClean="0">
                <a:solidFill>
                  <a:srgbClr val="1000CC"/>
                </a:solidFill>
              </a:rPr>
              <a:t>готовой модели к данным пользователя и  вывода предположения </a:t>
            </a:r>
            <a:r>
              <a:rPr lang="ru-RU" dirty="0">
                <a:solidFill>
                  <a:srgbClr val="1000CC"/>
                </a:solidFill>
              </a:rPr>
              <a:t>о наличии или </a:t>
            </a:r>
            <a:r>
              <a:rPr lang="ru-RU" dirty="0" smtClean="0">
                <a:solidFill>
                  <a:srgbClr val="1000CC"/>
                </a:solidFill>
              </a:rPr>
              <a:t>отсутствии </a:t>
            </a:r>
            <a:r>
              <a:rPr lang="ru-RU" dirty="0">
                <a:solidFill>
                  <a:srgbClr val="1000CC"/>
                </a:solidFill>
              </a:rPr>
              <a:t>нарушения углеводного обмена.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000CC"/>
                </a:solidFill>
              </a:rPr>
              <a:t>Реализация отслеживания в </a:t>
            </a:r>
            <a:r>
              <a:rPr lang="ru-RU" dirty="0" smtClean="0">
                <a:solidFill>
                  <a:srgbClr val="1000CC"/>
                </a:solidFill>
              </a:rPr>
              <a:t>ответах </a:t>
            </a:r>
            <a:r>
              <a:rPr lang="ru-RU" dirty="0">
                <a:solidFill>
                  <a:srgbClr val="1000CC"/>
                </a:solidFill>
              </a:rPr>
              <a:t>потенциально угрожающих здоровью факторов и </a:t>
            </a:r>
            <a:r>
              <a:rPr lang="ru-RU" dirty="0" smtClean="0">
                <a:solidFill>
                  <a:srgbClr val="1000CC"/>
                </a:solidFill>
              </a:rPr>
              <a:t>выведения </a:t>
            </a:r>
            <a:r>
              <a:rPr lang="ru-RU" dirty="0">
                <a:solidFill>
                  <a:srgbClr val="1000CC"/>
                </a:solidFill>
              </a:rPr>
              <a:t>информации о них в заключении.</a:t>
            </a:r>
          </a:p>
          <a:p>
            <a:pPr marL="0" indent="0" algn="just">
              <a:buNone/>
            </a:pPr>
            <a:endParaRPr lang="ru-RU" sz="1800" dirty="0">
              <a:solidFill>
                <a:srgbClr val="1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0BFA16-65C9-DF4B-A614-9D287A7620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395536" y="1106487"/>
            <a:ext cx="83529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Задача – </a:t>
            </a:r>
            <a:r>
              <a:rPr lang="ru-RU" b="1" dirty="0" smtClean="0">
                <a:solidFill>
                  <a:srgbClr val="1000CC"/>
                </a:solidFill>
              </a:rPr>
              <a:t>бинарная классификация</a:t>
            </a:r>
            <a:r>
              <a:rPr lang="ru-RU" dirty="0" smtClean="0">
                <a:solidFill>
                  <a:srgbClr val="1000CC"/>
                </a:solidFill>
              </a:rPr>
              <a:t>: класс 0 (</a:t>
            </a:r>
            <a:r>
              <a:rPr lang="ru-RU" dirty="0">
                <a:solidFill>
                  <a:srgbClr val="1000CC"/>
                </a:solidFill>
              </a:rPr>
              <a:t>н</a:t>
            </a:r>
            <a:r>
              <a:rPr lang="ru-RU" dirty="0" smtClean="0">
                <a:solidFill>
                  <a:srgbClr val="1000CC"/>
                </a:solidFill>
              </a:rPr>
              <a:t>ет нарушений </a:t>
            </a:r>
            <a:r>
              <a:rPr lang="ru-RU" dirty="0">
                <a:solidFill>
                  <a:srgbClr val="1000CC"/>
                </a:solidFill>
              </a:rPr>
              <a:t>углеводного </a:t>
            </a:r>
            <a:r>
              <a:rPr lang="ru-RU" dirty="0" smtClean="0">
                <a:solidFill>
                  <a:srgbClr val="1000CC"/>
                </a:solidFill>
              </a:rPr>
              <a:t>обмена) или класс 1 (есть сахарный </a:t>
            </a:r>
            <a:r>
              <a:rPr lang="ru-RU" dirty="0">
                <a:solidFill>
                  <a:srgbClr val="1000CC"/>
                </a:solidFill>
              </a:rPr>
              <a:t>диабет II типа или </a:t>
            </a:r>
            <a:r>
              <a:rPr lang="ru-RU" dirty="0" err="1">
                <a:solidFill>
                  <a:srgbClr val="1000CC"/>
                </a:solidFill>
              </a:rPr>
              <a:t>преддиабетическое</a:t>
            </a:r>
            <a:r>
              <a:rPr lang="ru-RU" dirty="0">
                <a:solidFill>
                  <a:srgbClr val="1000CC"/>
                </a:solidFill>
              </a:rPr>
              <a:t> состояние). 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Приоритетная метрика – </a:t>
            </a:r>
            <a:r>
              <a:rPr lang="ru-RU" b="1" dirty="0">
                <a:solidFill>
                  <a:srgbClr val="1000CC"/>
                </a:solidFill>
              </a:rPr>
              <a:t>полнота </a:t>
            </a:r>
            <a:r>
              <a:rPr lang="ru-RU" b="1" dirty="0" smtClean="0">
                <a:solidFill>
                  <a:srgbClr val="1000CC"/>
                </a:solidFill>
              </a:rPr>
              <a:t>(</a:t>
            </a:r>
            <a:r>
              <a:rPr lang="pl-PL" b="1" dirty="0" err="1" smtClean="0">
                <a:solidFill>
                  <a:srgbClr val="1000CC"/>
                </a:solidFill>
              </a:rPr>
              <a:t>r</a:t>
            </a:r>
            <a:r>
              <a:rPr lang="ru-RU" b="1" dirty="0" err="1" smtClean="0">
                <a:solidFill>
                  <a:srgbClr val="1000CC"/>
                </a:solidFill>
              </a:rPr>
              <a:t>ecall</a:t>
            </a:r>
            <a:r>
              <a:rPr lang="ru-RU" b="1" dirty="0">
                <a:solidFill>
                  <a:srgbClr val="1000CC"/>
                </a:solidFill>
              </a:rPr>
              <a:t>) по классу </a:t>
            </a:r>
            <a:r>
              <a:rPr lang="ru-RU" b="1" dirty="0" smtClean="0">
                <a:solidFill>
                  <a:srgbClr val="1000CC"/>
                </a:solidFill>
              </a:rPr>
              <a:t>1</a:t>
            </a:r>
            <a:r>
              <a:rPr lang="ru-RU" dirty="0" smtClean="0">
                <a:solidFill>
                  <a:srgbClr val="1000CC"/>
                </a:solidFill>
              </a:rPr>
              <a:t>: </a:t>
            </a:r>
            <a:r>
              <a:rPr lang="ru-RU" dirty="0">
                <a:solidFill>
                  <a:srgbClr val="1000CC"/>
                </a:solidFill>
              </a:rPr>
              <a:t>максимальная доля больных должна получить заключение как больные. Также </a:t>
            </a:r>
            <a:r>
              <a:rPr lang="ru-RU" dirty="0" smtClean="0">
                <a:solidFill>
                  <a:srgbClr val="1000CC"/>
                </a:solidFill>
              </a:rPr>
              <a:t>достаточно важна </a:t>
            </a:r>
            <a:r>
              <a:rPr lang="ru-RU" b="1" dirty="0">
                <a:solidFill>
                  <a:srgbClr val="1000CC"/>
                </a:solidFill>
              </a:rPr>
              <a:t>точность (</a:t>
            </a:r>
            <a:r>
              <a:rPr lang="ru-RU" b="1" dirty="0" err="1">
                <a:solidFill>
                  <a:srgbClr val="1000CC"/>
                </a:solidFill>
              </a:rPr>
              <a:t>precision</a:t>
            </a:r>
            <a:r>
              <a:rPr lang="ru-RU" b="1" dirty="0">
                <a:solidFill>
                  <a:srgbClr val="1000CC"/>
                </a:solidFill>
              </a:rPr>
              <a:t>) по классу </a:t>
            </a:r>
            <a:r>
              <a:rPr lang="ru-RU" b="1" dirty="0" smtClean="0">
                <a:solidFill>
                  <a:srgbClr val="1000CC"/>
                </a:solidFill>
              </a:rPr>
              <a:t>0</a:t>
            </a:r>
            <a:r>
              <a:rPr lang="ru-RU" dirty="0" smtClean="0">
                <a:solidFill>
                  <a:srgbClr val="1000CC"/>
                </a:solidFill>
              </a:rPr>
              <a:t>: получить </a:t>
            </a:r>
            <a:r>
              <a:rPr lang="ru-RU" dirty="0">
                <a:solidFill>
                  <a:srgbClr val="1000CC"/>
                </a:solidFill>
              </a:rPr>
              <a:t>заключение как </a:t>
            </a:r>
            <a:r>
              <a:rPr lang="ru-RU" dirty="0" smtClean="0">
                <a:solidFill>
                  <a:srgbClr val="1000CC"/>
                </a:solidFill>
              </a:rPr>
              <a:t>здоровые должны действительно здоровые пользователи.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При </a:t>
            </a:r>
            <a:r>
              <a:rPr lang="ru-RU" dirty="0" err="1" smtClean="0">
                <a:solidFill>
                  <a:srgbClr val="1000CC"/>
                </a:solidFill>
              </a:rPr>
              <a:t>False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Positive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ошибке здоровому </a:t>
            </a:r>
            <a:r>
              <a:rPr lang="ru-RU" dirty="0">
                <a:solidFill>
                  <a:srgbClr val="1000CC"/>
                </a:solidFill>
              </a:rPr>
              <a:t>человеку будет указано на возможность </a:t>
            </a:r>
            <a:r>
              <a:rPr lang="ru-RU" dirty="0" smtClean="0">
                <a:solidFill>
                  <a:srgbClr val="1000CC"/>
                </a:solidFill>
              </a:rPr>
              <a:t>заболевания. Это не диагноз, но повод для </a:t>
            </a:r>
            <a:r>
              <a:rPr lang="ru-RU" dirty="0">
                <a:solidFill>
                  <a:srgbClr val="1000CC"/>
                </a:solidFill>
              </a:rPr>
              <a:t>обращения в лечебно-профилактическое </a:t>
            </a:r>
            <a:r>
              <a:rPr lang="ru-RU" dirty="0" smtClean="0">
                <a:solidFill>
                  <a:srgbClr val="1000CC"/>
                </a:solidFill>
              </a:rPr>
              <a:t>учреждение. Часть </a:t>
            </a:r>
            <a:r>
              <a:rPr lang="ru-RU" dirty="0" err="1" smtClean="0">
                <a:solidFill>
                  <a:srgbClr val="1000CC"/>
                </a:solidFill>
              </a:rPr>
              <a:t>ложнобольных</a:t>
            </a:r>
            <a:r>
              <a:rPr lang="ru-RU" dirty="0" smtClean="0">
                <a:solidFill>
                  <a:srgbClr val="1000CC"/>
                </a:solidFill>
              </a:rPr>
              <a:t> ничего </a:t>
            </a:r>
            <a:r>
              <a:rPr lang="ru-RU" dirty="0">
                <a:solidFill>
                  <a:srgbClr val="1000CC"/>
                </a:solidFill>
              </a:rPr>
              <a:t>не </a:t>
            </a:r>
            <a:r>
              <a:rPr lang="ru-RU" dirty="0" smtClean="0">
                <a:solidFill>
                  <a:srgbClr val="1000CC"/>
                </a:solidFill>
              </a:rPr>
              <a:t>предпримет, остальные </a:t>
            </a:r>
            <a:r>
              <a:rPr lang="ru-RU" dirty="0" smtClean="0">
                <a:solidFill>
                  <a:srgbClr val="00B050"/>
                </a:solidFill>
              </a:rPr>
              <a:t>получат информацию и возможно последуют рекомендациям по </a:t>
            </a:r>
            <a:r>
              <a:rPr lang="ru-RU" dirty="0">
                <a:solidFill>
                  <a:srgbClr val="00B050"/>
                </a:solidFill>
              </a:rPr>
              <a:t>коррекции модифицируемых факторов </a:t>
            </a:r>
            <a:r>
              <a:rPr lang="ru-RU" dirty="0" smtClean="0">
                <a:solidFill>
                  <a:srgbClr val="00B050"/>
                </a:solidFill>
              </a:rPr>
              <a:t>риска.</a:t>
            </a:r>
          </a:p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При </a:t>
            </a:r>
            <a:r>
              <a:rPr lang="ru-RU" dirty="0" err="1" smtClean="0">
                <a:solidFill>
                  <a:srgbClr val="1000CC"/>
                </a:solidFill>
              </a:rPr>
              <a:t>False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Negative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ошибке не знающий о своем заболевании человек </a:t>
            </a:r>
            <a:r>
              <a:rPr lang="ru-RU" dirty="0">
                <a:solidFill>
                  <a:srgbClr val="1000CC"/>
                </a:solidFill>
              </a:rPr>
              <a:t>получит оценку как </a:t>
            </a:r>
            <a:r>
              <a:rPr lang="ru-RU" dirty="0" smtClean="0">
                <a:solidFill>
                  <a:srgbClr val="1000CC"/>
                </a:solidFill>
              </a:rPr>
              <a:t>здоровый, и большинство </a:t>
            </a:r>
            <a:r>
              <a:rPr lang="ru-RU" dirty="0">
                <a:solidFill>
                  <a:srgbClr val="1000CC"/>
                </a:solidFill>
              </a:rPr>
              <a:t>не станет </a:t>
            </a:r>
            <a:r>
              <a:rPr lang="ru-RU" dirty="0" smtClean="0">
                <a:solidFill>
                  <a:srgbClr val="1000CC"/>
                </a:solidFill>
              </a:rPr>
              <a:t>это перепроверять, </a:t>
            </a:r>
            <a:r>
              <a:rPr lang="ru-RU" dirty="0" smtClean="0">
                <a:solidFill>
                  <a:srgbClr val="FF0000"/>
                </a:solidFill>
              </a:rPr>
              <a:t>упуская время </a:t>
            </a:r>
            <a:r>
              <a:rPr lang="ru-RU" dirty="0">
                <a:solidFill>
                  <a:srgbClr val="FF0000"/>
                </a:solidFill>
              </a:rPr>
              <a:t>для начала лечения и изменения образа жизни</a:t>
            </a:r>
            <a:r>
              <a:rPr lang="ru-RU" dirty="0">
                <a:solidFill>
                  <a:srgbClr val="1000CC"/>
                </a:solidFill>
              </a:rPr>
              <a:t>, что особенно важно в случае </a:t>
            </a:r>
            <a:r>
              <a:rPr lang="ru-RU" dirty="0" err="1">
                <a:solidFill>
                  <a:srgbClr val="1000CC"/>
                </a:solidFill>
              </a:rPr>
              <a:t>преддиабетического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состояния – </a:t>
            </a:r>
            <a:r>
              <a:rPr lang="ru-RU" dirty="0">
                <a:solidFill>
                  <a:srgbClr val="1000CC"/>
                </a:solidFill>
              </a:rPr>
              <a:t>оно </a:t>
            </a:r>
            <a:r>
              <a:rPr lang="ru-RU" dirty="0" smtClean="0">
                <a:solidFill>
                  <a:srgbClr val="1000CC"/>
                </a:solidFill>
              </a:rPr>
              <a:t>обратимо.</a:t>
            </a: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1979712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>
                <a:solidFill>
                  <a:srgbClr val="001B80"/>
                </a:solidFill>
              </a:rPr>
              <a:t>Определение задачи </a:t>
            </a:r>
            <a:r>
              <a:rPr lang="ru-RU" b="1" kern="0" dirty="0" smtClean="0">
                <a:solidFill>
                  <a:srgbClr val="001B80"/>
                </a:solidFill>
              </a:rPr>
              <a:t>и </a:t>
            </a:r>
            <a:r>
              <a:rPr lang="ru-RU" b="1" kern="0" dirty="0">
                <a:solidFill>
                  <a:srgbClr val="001B80"/>
                </a:solidFill>
              </a:rPr>
              <a:t>метрик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53" y="2160774"/>
            <a:ext cx="4427404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0774"/>
            <a:ext cx="5114354" cy="4392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3" y="1052736"/>
            <a:ext cx="8937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Использован набор данных CDC </a:t>
            </a:r>
            <a:r>
              <a:rPr lang="ru-RU" dirty="0" err="1">
                <a:solidFill>
                  <a:srgbClr val="1000CC"/>
                </a:solidFill>
              </a:rPr>
              <a:t>Diabetes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Health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Indicators</a:t>
            </a:r>
            <a:r>
              <a:rPr lang="ru-RU" dirty="0">
                <a:solidFill>
                  <a:srgbClr val="1000CC"/>
                </a:solidFill>
              </a:rPr>
              <a:t>: </a:t>
            </a:r>
            <a:r>
              <a:rPr lang="ru-RU" b="1" dirty="0">
                <a:solidFill>
                  <a:srgbClr val="1000CC"/>
                </a:solidFill>
              </a:rPr>
              <a:t>253680</a:t>
            </a:r>
            <a:r>
              <a:rPr lang="ru-RU" dirty="0">
                <a:solidFill>
                  <a:srgbClr val="1000CC"/>
                </a:solidFill>
              </a:rPr>
              <a:t> наблюдений, 21 категориальный и количественный признаки, бинарная целевая </a:t>
            </a:r>
            <a:r>
              <a:rPr lang="ru-RU" dirty="0" smtClean="0">
                <a:solidFill>
                  <a:srgbClr val="1000CC"/>
                </a:solidFill>
              </a:rPr>
              <a:t>переменная: здоров </a:t>
            </a:r>
            <a:r>
              <a:rPr lang="ru-RU" dirty="0">
                <a:solidFill>
                  <a:srgbClr val="1000CC"/>
                </a:solidFill>
              </a:rPr>
              <a:t>или </a:t>
            </a:r>
            <a:r>
              <a:rPr lang="ru-RU" dirty="0" smtClean="0">
                <a:solidFill>
                  <a:srgbClr val="1000CC"/>
                </a:solidFill>
              </a:rPr>
              <a:t>имеет </a:t>
            </a:r>
            <a:r>
              <a:rPr lang="ru-RU" dirty="0">
                <a:solidFill>
                  <a:srgbClr val="1000CC"/>
                </a:solidFill>
              </a:rPr>
              <a:t>сахарный </a:t>
            </a:r>
            <a:r>
              <a:rPr lang="ru-RU" dirty="0" smtClean="0">
                <a:solidFill>
                  <a:srgbClr val="1000CC"/>
                </a:solidFill>
              </a:rPr>
              <a:t>диабет/</a:t>
            </a:r>
            <a:r>
              <a:rPr lang="ru-RU" dirty="0" err="1" smtClean="0">
                <a:solidFill>
                  <a:srgbClr val="1000CC"/>
                </a:solidFill>
              </a:rPr>
              <a:t>преддиабет</a:t>
            </a:r>
            <a:r>
              <a:rPr lang="ru-RU" dirty="0" smtClean="0">
                <a:solidFill>
                  <a:srgbClr val="1000CC"/>
                </a:solidFill>
              </a:rPr>
              <a:t>. Оригинальный вид:</a:t>
            </a:r>
            <a:endParaRPr lang="ru-RU" dirty="0">
              <a:solidFill>
                <a:srgbClr val="1000CC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0BFA16-65C9-DF4B-A614-9D287A7620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107505" y="1121329"/>
            <a:ext cx="8928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1000CC"/>
                </a:solidFill>
              </a:rPr>
              <a:t>Бинарные категориальные </a:t>
            </a:r>
            <a:r>
              <a:rPr lang="ru-RU" dirty="0">
                <a:solidFill>
                  <a:srgbClr val="1000CC"/>
                </a:solidFill>
              </a:rPr>
              <a:t>признаки </a:t>
            </a:r>
            <a:r>
              <a:rPr lang="ru-RU" dirty="0" smtClean="0">
                <a:solidFill>
                  <a:srgbClr val="1000CC"/>
                </a:solidFill>
              </a:rPr>
              <a:t>не требовали обработки, </a:t>
            </a:r>
          </a:p>
          <a:p>
            <a:pPr marL="0" indent="0" algn="just">
              <a:buNone/>
            </a:pPr>
            <a:r>
              <a:rPr lang="ru-RU" b="1" dirty="0" err="1" smtClean="0">
                <a:solidFill>
                  <a:srgbClr val="1000CC"/>
                </a:solidFill>
              </a:rPr>
              <a:t>небинарные</a:t>
            </a:r>
            <a:r>
              <a:rPr lang="ru-RU" b="1" dirty="0" smtClean="0">
                <a:solidFill>
                  <a:srgbClr val="1000CC"/>
                </a:solidFill>
              </a:rPr>
              <a:t> категориальные</a:t>
            </a:r>
            <a:r>
              <a:rPr lang="ru-RU" dirty="0" smtClean="0">
                <a:solidFill>
                  <a:srgbClr val="1000CC"/>
                </a:solidFill>
              </a:rPr>
              <a:t> были кодированы </a:t>
            </a:r>
            <a:r>
              <a:rPr lang="ru-RU" dirty="0">
                <a:solidFill>
                  <a:srgbClr val="1000CC"/>
                </a:solidFill>
              </a:rPr>
              <a:t>способом </a:t>
            </a:r>
            <a:r>
              <a:rPr lang="ru-RU" dirty="0" err="1" smtClean="0">
                <a:solidFill>
                  <a:srgbClr val="1000CC"/>
                </a:solidFill>
              </a:rPr>
              <a:t>one-hot</a:t>
            </a:r>
            <a:r>
              <a:rPr lang="ru-RU" dirty="0" smtClean="0">
                <a:solidFill>
                  <a:srgbClr val="1000CC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000CC"/>
                </a:solidFill>
              </a:rPr>
              <a:t>количественные</a:t>
            </a:r>
            <a:r>
              <a:rPr lang="ru-RU" dirty="0" smtClean="0">
                <a:solidFill>
                  <a:srgbClr val="1000CC"/>
                </a:solidFill>
              </a:rPr>
              <a:t> признаки были приведены к категориям </a:t>
            </a:r>
            <a:r>
              <a:rPr lang="ru-RU" dirty="0">
                <a:solidFill>
                  <a:srgbClr val="1000CC"/>
                </a:solidFill>
              </a:rPr>
              <a:t>и </a:t>
            </a:r>
            <a:r>
              <a:rPr lang="ru-RU" dirty="0" smtClean="0">
                <a:solidFill>
                  <a:srgbClr val="1000CC"/>
                </a:solidFill>
              </a:rPr>
              <a:t>кодированы </a:t>
            </a:r>
            <a:r>
              <a:rPr lang="ru-RU" dirty="0" err="1" smtClean="0">
                <a:solidFill>
                  <a:srgbClr val="1000CC"/>
                </a:solidFill>
              </a:rPr>
              <a:t>one-hot</a:t>
            </a:r>
            <a:r>
              <a:rPr lang="ru-RU" dirty="0" smtClean="0">
                <a:solidFill>
                  <a:srgbClr val="1000CC"/>
                </a:solidFill>
              </a:rPr>
              <a:t>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" y="2132856"/>
            <a:ext cx="5569726" cy="3906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" y="5283459"/>
            <a:ext cx="9065746" cy="7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0BFA16-65C9-DF4B-A614-9D287A7620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323528" y="1121329"/>
            <a:ext cx="84249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Проводилась </a:t>
            </a:r>
            <a:r>
              <a:rPr lang="ru-RU" b="1" u="sng" dirty="0">
                <a:solidFill>
                  <a:srgbClr val="1000CC"/>
                </a:solidFill>
              </a:rPr>
              <a:t>проверка значимости признаков при помощи: </a:t>
            </a:r>
            <a:r>
              <a:rPr lang="ru-RU" b="1" u="sng" dirty="0" smtClean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коэффициентов </a:t>
            </a:r>
            <a:r>
              <a:rPr lang="ru-RU" dirty="0">
                <a:solidFill>
                  <a:srgbClr val="1000CC"/>
                </a:solidFill>
              </a:rPr>
              <a:t>линейной регрессии </a:t>
            </a:r>
            <a:r>
              <a:rPr lang="ru-RU" dirty="0" err="1" smtClean="0">
                <a:solidFill>
                  <a:srgbClr val="1000CC"/>
                </a:solidFill>
              </a:rPr>
              <a:t>model.coef</a:t>
            </a:r>
            <a:r>
              <a:rPr lang="ru-RU" dirty="0" smtClean="0">
                <a:solidFill>
                  <a:srgbClr val="1000CC"/>
                </a:solidFill>
              </a:rPr>
              <a:t>_, важности </a:t>
            </a:r>
            <a:r>
              <a:rPr lang="ru-RU" dirty="0">
                <a:solidFill>
                  <a:srgbClr val="1000CC"/>
                </a:solidFill>
              </a:rPr>
              <a:t>признаков для случайного леса </a:t>
            </a:r>
            <a:r>
              <a:rPr lang="ru-RU" dirty="0" err="1" smtClean="0">
                <a:solidFill>
                  <a:srgbClr val="1000CC"/>
                </a:solidFill>
              </a:rPr>
              <a:t>model.feature_importances</a:t>
            </a:r>
            <a:r>
              <a:rPr lang="ru-RU" dirty="0" smtClean="0">
                <a:solidFill>
                  <a:srgbClr val="1000CC"/>
                </a:solidFill>
              </a:rPr>
              <a:t>_, взаимной </a:t>
            </a:r>
            <a:r>
              <a:rPr lang="ru-RU" dirty="0">
                <a:solidFill>
                  <a:srgbClr val="1000CC"/>
                </a:solidFill>
              </a:rPr>
              <a:t>информации </a:t>
            </a:r>
            <a:r>
              <a:rPr lang="ru-RU" dirty="0" err="1">
                <a:solidFill>
                  <a:srgbClr val="1000CC"/>
                </a:solidFill>
              </a:rPr>
              <a:t>mutual_info_classif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и F-теста </a:t>
            </a:r>
            <a:r>
              <a:rPr lang="ru-RU" dirty="0" err="1">
                <a:solidFill>
                  <a:srgbClr val="1000CC"/>
                </a:solidFill>
              </a:rPr>
              <a:t>f_classif</a:t>
            </a:r>
            <a:r>
              <a:rPr lang="ru-RU" dirty="0">
                <a:solidFill>
                  <a:srgbClr val="1000CC"/>
                </a:solidFill>
              </a:rPr>
              <a:t> из </a:t>
            </a:r>
            <a:r>
              <a:rPr lang="ru-RU" dirty="0" err="1" smtClean="0">
                <a:solidFill>
                  <a:srgbClr val="1000CC"/>
                </a:solidFill>
              </a:rPr>
              <a:t>sklearn.feature_selection</a:t>
            </a:r>
            <a:r>
              <a:rPr lang="ru-RU" dirty="0" smtClean="0">
                <a:solidFill>
                  <a:srgbClr val="1000CC"/>
                </a:solidFill>
              </a:rPr>
              <a:t>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Это не улучшало</a:t>
            </a:r>
            <a:r>
              <a:rPr lang="ru-RU" b="1" dirty="0" smtClean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качество модели – </a:t>
            </a:r>
            <a:r>
              <a:rPr lang="ru-RU" dirty="0">
                <a:solidFill>
                  <a:srgbClr val="1000CC"/>
                </a:solidFill>
              </a:rPr>
              <a:t>п</a:t>
            </a:r>
            <a:r>
              <a:rPr lang="ru-RU" dirty="0" smtClean="0">
                <a:solidFill>
                  <a:srgbClr val="1000CC"/>
                </a:solidFill>
              </a:rPr>
              <a:t>отому отбор не </a:t>
            </a:r>
            <a:r>
              <a:rPr lang="ru-RU" dirty="0">
                <a:solidFill>
                  <a:srgbClr val="1000CC"/>
                </a:solidFill>
              </a:rPr>
              <a:t>применялся.</a:t>
            </a: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>
                <a:solidFill>
                  <a:srgbClr val="1000CC"/>
                </a:solidFill>
              </a:rPr>
              <a:t>Обучающая выборка была сделана </a:t>
            </a:r>
            <a:r>
              <a:rPr lang="ru-RU" b="1" u="sng" dirty="0" smtClean="0">
                <a:solidFill>
                  <a:srgbClr val="1000CC"/>
                </a:solidFill>
              </a:rPr>
              <a:t>сбалансированной по целевой переменной:</a:t>
            </a:r>
            <a:r>
              <a:rPr lang="ru-RU" b="1" dirty="0" smtClean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были включены все наблюдения с целевой </a:t>
            </a:r>
            <a:r>
              <a:rPr lang="ru-RU" dirty="0">
                <a:solidFill>
                  <a:srgbClr val="1000CC"/>
                </a:solidFill>
              </a:rPr>
              <a:t>переменной </a:t>
            </a:r>
            <a:r>
              <a:rPr lang="ru-RU" dirty="0" smtClean="0">
                <a:solidFill>
                  <a:srgbClr val="1000CC"/>
                </a:solidFill>
              </a:rPr>
              <a:t>равной 1 (</a:t>
            </a:r>
            <a:r>
              <a:rPr lang="ru-RU" b="1" dirty="0" smtClean="0">
                <a:solidFill>
                  <a:srgbClr val="1000CC"/>
                </a:solidFill>
              </a:rPr>
              <a:t>35346</a:t>
            </a:r>
            <a:r>
              <a:rPr lang="ru-RU" dirty="0" smtClean="0">
                <a:solidFill>
                  <a:srgbClr val="1000CC"/>
                </a:solidFill>
              </a:rPr>
              <a:t>) и такое же количество случайных наблюдений с целевой переменной равной </a:t>
            </a:r>
            <a:r>
              <a:rPr lang="ru-RU" dirty="0">
                <a:solidFill>
                  <a:srgbClr val="1000CC"/>
                </a:solidFill>
              </a:rPr>
              <a:t>0 </a:t>
            </a:r>
            <a:r>
              <a:rPr lang="ru-RU" dirty="0" smtClean="0">
                <a:solidFill>
                  <a:srgbClr val="1000CC"/>
                </a:solidFill>
              </a:rPr>
              <a:t>(</a:t>
            </a:r>
            <a:r>
              <a:rPr lang="ru-RU" b="1" dirty="0">
                <a:solidFill>
                  <a:srgbClr val="1000CC"/>
                </a:solidFill>
              </a:rPr>
              <a:t>итого 70692 наблюдений, поровну обоих классов</a:t>
            </a:r>
            <a:r>
              <a:rPr lang="ru-RU" dirty="0" smtClean="0">
                <a:solidFill>
                  <a:srgbClr val="1000CC"/>
                </a:solidFill>
              </a:rPr>
              <a:t>).</a:t>
            </a:r>
            <a:endParaRPr lang="ru-RU" dirty="0">
              <a:solidFill>
                <a:srgbClr val="1000CC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983651"/>
            <a:ext cx="87153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4" y="1263844"/>
            <a:ext cx="3874703" cy="5197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656897"/>
            <a:ext cx="3312368" cy="4582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5504255" y="1121329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После обработки:</a:t>
            </a:r>
            <a:endParaRPr lang="ru-RU" dirty="0">
              <a:solidFill>
                <a:srgbClr val="1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0BFA16-65C9-DF4B-A614-9D287A7620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323528" y="1106487"/>
            <a:ext cx="84969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В </a:t>
            </a:r>
            <a:r>
              <a:rPr lang="ru-RU" dirty="0">
                <a:solidFill>
                  <a:srgbClr val="1000CC"/>
                </a:solidFill>
              </a:rPr>
              <a:t>качестве моделей-кандидатов </a:t>
            </a:r>
            <a:r>
              <a:rPr lang="ru-RU" dirty="0" smtClean="0">
                <a:solidFill>
                  <a:srgbClr val="1000CC"/>
                </a:solidFill>
              </a:rPr>
              <a:t>рассматривались различные классификаторы, в том числе ансамблевые методы. В </a:t>
            </a:r>
            <a:r>
              <a:rPr lang="ru-RU" dirty="0">
                <a:solidFill>
                  <a:srgbClr val="1000CC"/>
                </a:solidFill>
              </a:rPr>
              <a:t>разных попытках </a:t>
            </a:r>
            <a:r>
              <a:rPr lang="ru-RU" dirty="0" smtClean="0">
                <a:solidFill>
                  <a:srgbClr val="1000CC"/>
                </a:solidFill>
              </a:rPr>
              <a:t>и с различными наборами </a:t>
            </a:r>
            <a:r>
              <a:rPr lang="ru-RU" dirty="0" err="1" smtClean="0">
                <a:solidFill>
                  <a:srgbClr val="1000CC"/>
                </a:solidFill>
              </a:rPr>
              <a:t>гиперпараметров</a:t>
            </a:r>
            <a:r>
              <a:rPr lang="ru-RU" dirty="0" smtClean="0">
                <a:solidFill>
                  <a:srgbClr val="1000CC"/>
                </a:solidFill>
              </a:rPr>
              <a:t> лучшее качество </a:t>
            </a:r>
            <a:r>
              <a:rPr lang="ru-RU" dirty="0">
                <a:solidFill>
                  <a:srgbClr val="1000CC"/>
                </a:solidFill>
              </a:rPr>
              <a:t>наиболее устойчиво </a:t>
            </a:r>
            <a:r>
              <a:rPr lang="ru-RU" dirty="0" smtClean="0">
                <a:solidFill>
                  <a:srgbClr val="1000CC"/>
                </a:solidFill>
              </a:rPr>
              <a:t>показывала модель </a:t>
            </a:r>
            <a:r>
              <a:rPr lang="ru-RU" b="1" dirty="0" smtClean="0">
                <a:solidFill>
                  <a:srgbClr val="1000CC"/>
                </a:solidFill>
              </a:rPr>
              <a:t>SVC(С=0.</a:t>
            </a:r>
            <a:r>
              <a:rPr lang="pl-PL" b="1" dirty="0" smtClean="0">
                <a:solidFill>
                  <a:srgbClr val="1000CC"/>
                </a:solidFill>
              </a:rPr>
              <a:t>25</a:t>
            </a:r>
            <a:r>
              <a:rPr lang="ru-RU" b="1" dirty="0" smtClean="0">
                <a:solidFill>
                  <a:srgbClr val="1000CC"/>
                </a:solidFill>
              </a:rPr>
              <a:t>):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1000CC"/>
                </a:solidFill>
              </a:rPr>
              <a:t>Recall</a:t>
            </a:r>
            <a:r>
              <a:rPr lang="ru-RU" b="1" dirty="0" smtClean="0">
                <a:solidFill>
                  <a:srgbClr val="1000CC"/>
                </a:solidFill>
              </a:rPr>
              <a:t> по классу 1 – 0.8</a:t>
            </a:r>
            <a:r>
              <a:rPr lang="pl-PL" b="1" dirty="0" smtClean="0">
                <a:solidFill>
                  <a:srgbClr val="1000CC"/>
                </a:solidFill>
              </a:rPr>
              <a:t>112</a:t>
            </a:r>
            <a:r>
              <a:rPr lang="ru-RU" b="1" dirty="0" smtClean="0">
                <a:solidFill>
                  <a:srgbClr val="1000CC"/>
                </a:solidFill>
              </a:rPr>
              <a:t>, </a:t>
            </a:r>
            <a:r>
              <a:rPr lang="ru-RU" b="1" dirty="0" err="1" smtClean="0">
                <a:solidFill>
                  <a:srgbClr val="1000CC"/>
                </a:solidFill>
              </a:rPr>
              <a:t>Precision</a:t>
            </a:r>
            <a:r>
              <a:rPr lang="ru-RU" b="1" dirty="0" smtClean="0">
                <a:solidFill>
                  <a:srgbClr val="1000CC"/>
                </a:solidFill>
              </a:rPr>
              <a:t> по классу 0 – 0.78</a:t>
            </a:r>
            <a:r>
              <a:rPr lang="pl-PL" b="1" dirty="0" smtClean="0">
                <a:solidFill>
                  <a:srgbClr val="1000CC"/>
                </a:solidFill>
              </a:rPr>
              <a:t>25</a:t>
            </a:r>
            <a:r>
              <a:rPr lang="ru-RU" b="1" dirty="0" smtClean="0">
                <a:solidFill>
                  <a:srgbClr val="1000CC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1000CC"/>
                </a:solidFill>
              </a:rPr>
              <a:t>Accuracy</a:t>
            </a:r>
            <a:r>
              <a:rPr lang="ru-RU" b="1" dirty="0" smtClean="0">
                <a:solidFill>
                  <a:srgbClr val="1000CC"/>
                </a:solidFill>
              </a:rPr>
              <a:t> – 0.750</a:t>
            </a:r>
            <a:r>
              <a:rPr lang="pl-PL" b="1" dirty="0" smtClean="0">
                <a:solidFill>
                  <a:srgbClr val="1000CC"/>
                </a:solidFill>
              </a:rPr>
              <a:t>1</a:t>
            </a:r>
            <a:r>
              <a:rPr lang="ru-RU" dirty="0" smtClean="0">
                <a:solidFill>
                  <a:srgbClr val="1000CC"/>
                </a:solidFill>
              </a:rPr>
              <a:t>, </a:t>
            </a: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Обученная модель была сохранена при помощи </a:t>
            </a:r>
            <a:r>
              <a:rPr lang="ru-RU" dirty="0" err="1" smtClean="0">
                <a:solidFill>
                  <a:srgbClr val="1000CC"/>
                </a:solidFill>
              </a:rPr>
              <a:t>pickle.dump</a:t>
            </a:r>
            <a:r>
              <a:rPr lang="ru-RU" dirty="0" smtClean="0">
                <a:solidFill>
                  <a:srgbClr val="1000CC"/>
                </a:solidFill>
              </a:rPr>
              <a:t>() в виде файла </a:t>
            </a:r>
            <a:r>
              <a:rPr lang="ru-RU" b="1" dirty="0" err="1" smtClean="0">
                <a:solidFill>
                  <a:srgbClr val="1000CC"/>
                </a:solidFill>
              </a:rPr>
              <a:t>diabetes_model.bin</a:t>
            </a:r>
            <a:r>
              <a:rPr lang="ru-RU" dirty="0" smtClean="0">
                <a:solidFill>
                  <a:srgbClr val="1000CC"/>
                </a:solidFill>
              </a:rPr>
              <a:t> для использования в программе в готовом виде. </a:t>
            </a:r>
          </a:p>
          <a:p>
            <a:pPr marL="0" indent="0" algn="just">
              <a:buNone/>
            </a:pP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>
                <a:solidFill>
                  <a:srgbClr val="001B80"/>
                </a:solidFill>
              </a:rPr>
              <a:t>Выбор модели и ее обучение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54" y="4038373"/>
            <a:ext cx="3219360" cy="2819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38373"/>
            <a:ext cx="5703687" cy="2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0BFA16-65C9-DF4B-A614-9D287A7620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0E332-78AE-5A47-AB7B-D2083F75872C}"/>
              </a:ext>
            </a:extLst>
          </p:cNvPr>
          <p:cNvSpPr txBox="1"/>
          <p:nvPr/>
        </p:nvSpPr>
        <p:spPr>
          <a:xfrm>
            <a:off x="107504" y="1006748"/>
            <a:ext cx="86969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Корневая </a:t>
            </a:r>
            <a:r>
              <a:rPr lang="ru-RU" b="1" u="sng" dirty="0">
                <a:solidFill>
                  <a:srgbClr val="1000CC"/>
                </a:solidFill>
              </a:rPr>
              <a:t>папка </a:t>
            </a:r>
            <a:r>
              <a:rPr lang="ru-RU" b="1" u="sng" dirty="0" smtClean="0">
                <a:solidFill>
                  <a:srgbClr val="1000CC"/>
                </a:solidFill>
              </a:rPr>
              <a:t>содержит: </a:t>
            </a:r>
            <a:r>
              <a:rPr lang="ru-RU" dirty="0" err="1" smtClean="0">
                <a:solidFill>
                  <a:srgbClr val="1000CC"/>
                </a:solidFill>
              </a:rPr>
              <a:t>diabetes_test.ipynb</a:t>
            </a:r>
            <a:r>
              <a:rPr lang="ru-RU" dirty="0" smtClean="0">
                <a:solidFill>
                  <a:srgbClr val="1000CC"/>
                </a:solidFill>
              </a:rPr>
              <a:t>; папку </a:t>
            </a:r>
            <a:r>
              <a:rPr lang="ru-RU" dirty="0" err="1">
                <a:solidFill>
                  <a:srgbClr val="1000CC"/>
                </a:solidFill>
              </a:rPr>
              <a:t>Files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 </a:t>
            </a:r>
            <a:r>
              <a:rPr lang="ru-RU" dirty="0">
                <a:solidFill>
                  <a:srgbClr val="1000CC"/>
                </a:solidFill>
              </a:rPr>
              <a:t>моделью </a:t>
            </a:r>
            <a:r>
              <a:rPr lang="ru-RU" dirty="0" err="1" smtClean="0">
                <a:solidFill>
                  <a:srgbClr val="1000CC"/>
                </a:solidFill>
              </a:rPr>
              <a:t>diabetes_model.bin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>
                <a:solidFill>
                  <a:srgbClr val="1000CC"/>
                </a:solidFill>
              </a:rPr>
              <a:t>и </a:t>
            </a:r>
            <a:r>
              <a:rPr lang="ru-RU" dirty="0" smtClean="0">
                <a:solidFill>
                  <a:srgbClr val="1000CC"/>
                </a:solidFill>
              </a:rPr>
              <a:t>шаблоном </a:t>
            </a:r>
            <a:r>
              <a:rPr lang="ru-RU" dirty="0" err="1" smtClean="0">
                <a:solidFill>
                  <a:srgbClr val="1000CC"/>
                </a:solidFill>
              </a:rPr>
              <a:t>diabetes_template.bin</a:t>
            </a:r>
            <a:r>
              <a:rPr lang="ru-RU" dirty="0">
                <a:solidFill>
                  <a:srgbClr val="1000CC"/>
                </a:solidFill>
              </a:rPr>
              <a:t>.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b="1" u="sng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Использование программы:</a:t>
            </a:r>
            <a:endParaRPr lang="ru-RU" u="sng" dirty="0" smtClean="0">
              <a:solidFill>
                <a:srgbClr val="1000CC"/>
              </a:solidFill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Запуск </a:t>
            </a:r>
            <a:r>
              <a:rPr lang="ru-RU" dirty="0" err="1" smtClean="0">
                <a:solidFill>
                  <a:srgbClr val="1000CC"/>
                </a:solidFill>
              </a:rPr>
              <a:t>diabetes_test.ipynb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>
                <a:solidFill>
                  <a:srgbClr val="1000CC"/>
                </a:solidFill>
              </a:rPr>
              <a:t>в </a:t>
            </a:r>
            <a:r>
              <a:rPr lang="ru-RU" dirty="0" err="1">
                <a:solidFill>
                  <a:srgbClr val="1000CC"/>
                </a:solidFill>
              </a:rPr>
              <a:t>Google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 smtClean="0">
                <a:solidFill>
                  <a:srgbClr val="1000CC"/>
                </a:solidFill>
              </a:rPr>
              <a:t>Colab</a:t>
            </a:r>
            <a:r>
              <a:rPr lang="ru-RU" dirty="0" smtClean="0">
                <a:solidFill>
                  <a:srgbClr val="1000CC"/>
                </a:solidFill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Запуск первой ячейки, </a:t>
            </a:r>
            <a:r>
              <a:rPr lang="ru-RU" dirty="0" err="1" smtClean="0">
                <a:solidFill>
                  <a:srgbClr val="1000CC"/>
                </a:solidFill>
              </a:rPr>
              <a:t>подгрузка</a:t>
            </a:r>
            <a:r>
              <a:rPr lang="ru-RU" dirty="0" smtClean="0">
                <a:solidFill>
                  <a:srgbClr val="1000CC"/>
                </a:solidFill>
              </a:rPr>
              <a:t> содержимого </a:t>
            </a:r>
            <a:r>
              <a:rPr lang="ru-RU" dirty="0">
                <a:solidFill>
                  <a:srgbClr val="1000CC"/>
                </a:solidFill>
              </a:rPr>
              <a:t>папки </a:t>
            </a:r>
            <a:r>
              <a:rPr lang="ru-RU" dirty="0" err="1">
                <a:solidFill>
                  <a:srgbClr val="1000CC"/>
                </a:solidFill>
              </a:rPr>
              <a:t>Files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 помощью появляющейся кнопки </a:t>
            </a:r>
            <a:r>
              <a:rPr lang="ru-RU" dirty="0">
                <a:solidFill>
                  <a:srgbClr val="1000CC"/>
                </a:solidFill>
              </a:rPr>
              <a:t>«Выбрать </a:t>
            </a:r>
            <a:r>
              <a:rPr lang="ru-RU" dirty="0" smtClean="0">
                <a:solidFill>
                  <a:srgbClr val="1000CC"/>
                </a:solidFill>
              </a:rPr>
              <a:t>файлы»;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Запуск второй ячейки, ознакомление с инструкцией и начало тестирования;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Прохождение теста и получение результата. </a:t>
            </a: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Структура и использование программы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9B4-BFCD-4647-902C-0E30B7DA8177}"/>
              </a:ext>
            </a:extLst>
          </p:cNvPr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20" y="1754484"/>
            <a:ext cx="3152775" cy="790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20" y="1597652"/>
            <a:ext cx="298132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6" y="1922934"/>
            <a:ext cx="2847975" cy="333375"/>
          </a:xfrm>
          <a:prstGeom prst="rect">
            <a:avLst/>
          </a:prstGeom>
        </p:spPr>
      </p:pic>
      <p:sp>
        <p:nvSpPr>
          <p:cNvPr id="9" name="Блок-схема: объединение 8"/>
          <p:cNvSpPr/>
          <p:nvPr/>
        </p:nvSpPr>
        <p:spPr bwMode="auto">
          <a:xfrm rot="5400000">
            <a:off x="2747501" y="1849353"/>
            <a:ext cx="504056" cy="541763"/>
          </a:xfrm>
          <a:prstGeom prst="flowChartMerg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Блок-схема: объединение 9"/>
          <p:cNvSpPr>
            <a:spLocks noChangeAspect="1"/>
          </p:cNvSpPr>
          <p:nvPr/>
        </p:nvSpPr>
        <p:spPr bwMode="auto">
          <a:xfrm rot="5400000">
            <a:off x="4537518" y="1307179"/>
            <a:ext cx="502291" cy="1379879"/>
          </a:xfrm>
          <a:prstGeom prst="flowChartMerg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3255467" y="1868206"/>
            <a:ext cx="27349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H="1" flipV="1">
            <a:off x="3255467" y="2362595"/>
            <a:ext cx="273494" cy="57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5478605" y="1745971"/>
            <a:ext cx="3120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5470557" y="2248262"/>
            <a:ext cx="32013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47" y="4146977"/>
            <a:ext cx="7776864" cy="26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5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7310</TotalTime>
  <Words>931</Words>
  <Application>Microsoft Office PowerPoint</Application>
  <PresentationFormat>Экран (4:3)</PresentationFormat>
  <Paragraphs>108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Microsoft YaHei</vt:lpstr>
      <vt:lpstr>Arial</vt:lpstr>
      <vt:lpstr>Segoe UI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Berezin</dc:creator>
  <cp:lastModifiedBy>Чижикова Анна Александровна</cp:lastModifiedBy>
  <cp:revision>477</cp:revision>
  <cp:lastPrinted>1601-01-01T00:00:00Z</cp:lastPrinted>
  <dcterms:created xsi:type="dcterms:W3CDTF">2000-12-25T11:02:52Z</dcterms:created>
  <dcterms:modified xsi:type="dcterms:W3CDTF">2024-01-29T16:14:58Z</dcterms:modified>
</cp:coreProperties>
</file>