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90" r:id="rId3"/>
    <p:sldId id="313" r:id="rId4"/>
    <p:sldId id="311" r:id="rId5"/>
    <p:sldId id="312" r:id="rId6"/>
    <p:sldId id="309" r:id="rId7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Федотов Михаил" initials="ФМ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2CC"/>
    <a:srgbClr val="1000CC"/>
    <a:srgbClr val="000000"/>
    <a:srgbClr val="001B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42"/>
    <p:restoredTop sz="94694"/>
  </p:normalViewPr>
  <p:slideViewPr>
    <p:cSldViewPr>
      <p:cViewPr>
        <p:scale>
          <a:sx n="75" d="100"/>
          <a:sy n="75" d="100"/>
        </p:scale>
        <p:origin x="-2670" y="-75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9338EA-CC1A-4663-A94B-95EE65054623}" type="datetimeFigureOut">
              <a:rPr lang="ru-RU" smtClean="0"/>
              <a:t>21.01.2024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67CEE6-8138-4062-BBD0-A1949C2540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534354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0483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0484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0485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0486" name="AutoShape 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0487" name="AutoShape 6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0488" name="AutoShape 7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0489" name="AutoShape 8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0490" name="AutoShape 9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0491" name="AutoShape 10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0492" name="AutoShape 1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0493" name="AutoShape 1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0494" name="AutoShape 1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0495" name="AutoShape 1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0496" name="Text Box 15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0497" name="Text Box 16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0498" name="Rectangle 17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49775" cy="340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66" name="Rectangle 18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06975" cy="409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altLang="ru-RU" noProof="0"/>
          </a:p>
        </p:txBody>
      </p:sp>
      <p:sp>
        <p:nvSpPr>
          <p:cNvPr id="2067" name="Rectangle 19"/>
          <p:cNvSpPr>
            <a:spLocks noGrp="1" noChangeArrowheads="1"/>
          </p:cNvSpPr>
          <p:nvPr>
            <p:ph type="ftr"/>
          </p:nvPr>
        </p:nvSpPr>
        <p:spPr bwMode="auto">
          <a:xfrm>
            <a:off x="0" y="8686800"/>
            <a:ext cx="2949575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 smtClean="0">
                <a:solidFill>
                  <a:srgbClr val="000000"/>
                </a:solidFill>
                <a:latin typeface="Times New Roman Cyr" charset="0"/>
                <a:cs typeface="Segoe UI" charset="0"/>
              </a:defRPr>
            </a:lvl1pPr>
          </a:lstStyle>
          <a:p>
            <a:pPr>
              <a:defRPr/>
            </a:pPr>
            <a:r>
              <a:rPr lang="ru-RU" altLang="ru-RU"/>
              <a:t>06.02.02    About VMK faculty</a:t>
            </a:r>
          </a:p>
        </p:txBody>
      </p:sp>
      <p:sp>
        <p:nvSpPr>
          <p:cNvPr id="2068" name="Rectangle 20"/>
          <p:cNvSpPr>
            <a:spLocks noGrp="1" noChangeArrowheads="1"/>
          </p:cNvSpPr>
          <p:nvPr>
            <p:ph type="sldNum"/>
          </p:nvPr>
        </p:nvSpPr>
        <p:spPr bwMode="auto">
          <a:xfrm>
            <a:off x="3886200" y="8686800"/>
            <a:ext cx="2949575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 smtClean="0">
                <a:solidFill>
                  <a:srgbClr val="000000"/>
                </a:solidFill>
                <a:latin typeface="Times New Roman Cyr" charset="0"/>
                <a:cs typeface="Segoe UI" charset="0"/>
              </a:defRPr>
            </a:lvl1pPr>
          </a:lstStyle>
          <a:p>
            <a:pPr>
              <a:defRPr/>
            </a:pPr>
            <a:fld id="{2E097C45-5180-42FF-9AA5-9B5387514F9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5270928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 Box 1"/>
          <p:cNvSpPr txBox="1">
            <a:spLocks noChangeArrowheads="1"/>
          </p:cNvSpPr>
          <p:nvPr/>
        </p:nvSpPr>
        <p:spPr bwMode="auto">
          <a:xfrm>
            <a:off x="0" y="8686800"/>
            <a:ext cx="2960688" cy="44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buClrTx/>
              <a:buFontTx/>
              <a:buNone/>
            </a:pPr>
            <a:r>
              <a:rPr lang="ru-RU" altLang="ru-RU" sz="1200">
                <a:solidFill>
                  <a:srgbClr val="000000"/>
                </a:solidFill>
                <a:latin typeface="Times New Roman Cyr" charset="0"/>
                <a:cs typeface="Segoe UI" charset="0"/>
              </a:rPr>
              <a:t>06.02.02    About VMK faculty</a:t>
            </a:r>
          </a:p>
        </p:txBody>
      </p:sp>
      <p:sp>
        <p:nvSpPr>
          <p:cNvPr id="21509" name="Text Box 2"/>
          <p:cNvSpPr txBox="1">
            <a:spLocks noChangeArrowheads="1"/>
          </p:cNvSpPr>
          <p:nvPr/>
        </p:nvSpPr>
        <p:spPr bwMode="auto">
          <a:xfrm>
            <a:off x="3886200" y="8686800"/>
            <a:ext cx="2960688" cy="44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BFC2B043-341F-4FE6-8F59-FFCC3D6E6F2C}" type="slidenum">
              <a:rPr lang="ru-RU" altLang="ru-RU" sz="1200">
                <a:solidFill>
                  <a:srgbClr val="000000"/>
                </a:solidFill>
                <a:latin typeface="Times New Roman Cyr" charset="0"/>
                <a:cs typeface="Segoe UI" charset="0"/>
              </a:rPr>
              <a:pPr algn="r">
                <a:buClrTx/>
                <a:buFontTx/>
                <a:buNone/>
              </a:pPr>
              <a:t>1</a:t>
            </a:fld>
            <a:endParaRPr lang="ru-RU" altLang="ru-RU" sz="1200">
              <a:solidFill>
                <a:srgbClr val="000000"/>
              </a:solidFill>
              <a:latin typeface="Times New Roman Cyr" charset="0"/>
              <a:cs typeface="Segoe UI" charset="0"/>
            </a:endParaRPr>
          </a:p>
        </p:txBody>
      </p:sp>
      <p:sp>
        <p:nvSpPr>
          <p:cNvPr id="21510" name="Text Box 3"/>
          <p:cNvSpPr txBox="1">
            <a:spLocks noChangeArrowheads="1"/>
          </p:cNvSpPr>
          <p:nvPr/>
        </p:nvSpPr>
        <p:spPr bwMode="auto">
          <a:xfrm>
            <a:off x="0" y="8686800"/>
            <a:ext cx="29670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buClrTx/>
              <a:buFontTx/>
              <a:buNone/>
            </a:pPr>
            <a:r>
              <a:rPr lang="ru-RU" altLang="ru-RU" sz="1200">
                <a:solidFill>
                  <a:srgbClr val="000000"/>
                </a:solidFill>
                <a:latin typeface="Times New Roman Cyr" charset="0"/>
                <a:cs typeface="Segoe UI" charset="0"/>
              </a:rPr>
              <a:t>06.02.02    About VMK faculty</a:t>
            </a:r>
          </a:p>
        </p:txBody>
      </p:sp>
      <p:sp>
        <p:nvSpPr>
          <p:cNvPr id="21511" name="Text Box 4"/>
          <p:cNvSpPr txBox="1">
            <a:spLocks noChangeArrowheads="1"/>
          </p:cNvSpPr>
          <p:nvPr/>
        </p:nvSpPr>
        <p:spPr bwMode="auto">
          <a:xfrm>
            <a:off x="3886200" y="8686800"/>
            <a:ext cx="29670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9FBA2EA1-59FB-47E3-AF77-F63A32EF3879}" type="slidenum">
              <a:rPr lang="ru-RU" altLang="ru-RU" sz="1200">
                <a:solidFill>
                  <a:srgbClr val="000000"/>
                </a:solidFill>
                <a:latin typeface="Times New Roman Cyr" charset="0"/>
                <a:cs typeface="Segoe UI" charset="0"/>
              </a:rPr>
              <a:pPr algn="r">
                <a:buClrTx/>
                <a:buFontTx/>
                <a:buNone/>
              </a:pPr>
              <a:t>1</a:t>
            </a:fld>
            <a:endParaRPr lang="ru-RU" altLang="ru-RU" sz="1200">
              <a:solidFill>
                <a:srgbClr val="000000"/>
              </a:solidFill>
              <a:latin typeface="Times New Roman Cyr" charset="0"/>
              <a:cs typeface="Segoe UI" charset="0"/>
            </a:endParaRPr>
          </a:p>
        </p:txBody>
      </p:sp>
      <p:sp>
        <p:nvSpPr>
          <p:cNvPr id="21512" name="Text Box 5"/>
          <p:cNvSpPr txBox="1">
            <a:spLocks noChangeArrowheads="1"/>
          </p:cNvSpPr>
          <p:nvPr/>
        </p:nvSpPr>
        <p:spPr bwMode="auto">
          <a:xfrm>
            <a:off x="0" y="8686800"/>
            <a:ext cx="29702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buClrTx/>
              <a:buFontTx/>
              <a:buNone/>
            </a:pPr>
            <a:r>
              <a:rPr lang="ru-RU" altLang="ru-RU" sz="1200">
                <a:solidFill>
                  <a:srgbClr val="000000"/>
                </a:solidFill>
                <a:latin typeface="Times New Roman Cyr" charset="0"/>
                <a:cs typeface="Segoe UI" charset="0"/>
              </a:rPr>
              <a:t>06.02.02    About VMK faculty</a:t>
            </a:r>
          </a:p>
        </p:txBody>
      </p:sp>
      <p:sp>
        <p:nvSpPr>
          <p:cNvPr id="21513" name="Text Box 6"/>
          <p:cNvSpPr txBox="1">
            <a:spLocks noChangeArrowheads="1"/>
          </p:cNvSpPr>
          <p:nvPr/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>
              <a:buClrTx/>
              <a:buFontTx/>
              <a:buNone/>
            </a:pPr>
            <a:fld id="{0DE57C3F-E652-49D6-96DD-2B4D87A2A26C}" type="slidenum">
              <a:rPr lang="ru-RU" altLang="ru-RU" sz="1200">
                <a:solidFill>
                  <a:srgbClr val="000000"/>
                </a:solidFill>
                <a:latin typeface="Times New Roman Cyr" charset="0"/>
                <a:cs typeface="Segoe UI" charset="0"/>
              </a:rPr>
              <a:pPr algn="r">
                <a:buClrTx/>
                <a:buFontTx/>
                <a:buNone/>
              </a:pPr>
              <a:t>1</a:t>
            </a:fld>
            <a:endParaRPr lang="ru-RU" altLang="ru-RU" sz="1200">
              <a:solidFill>
                <a:srgbClr val="000000"/>
              </a:solidFill>
              <a:latin typeface="Times New Roman Cyr" charset="0"/>
              <a:cs typeface="Segoe UI" charset="0"/>
            </a:endParaRPr>
          </a:p>
        </p:txBody>
      </p:sp>
      <p:sp>
        <p:nvSpPr>
          <p:cNvPr id="21514" name="Rectangle 7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15" name="Text Box 8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191131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6175" y="685800"/>
            <a:ext cx="4543425" cy="34067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0498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6175" y="685800"/>
            <a:ext cx="4543425" cy="34067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049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 smtClean="0"/>
              <a:t>19.02.18</a:t>
            </a:r>
            <a:endParaRPr lang="ru-RU" alt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09DEAF-70A3-4DF2-9638-AC5493C2FDF0}" type="slidenum">
              <a:rPr lang="ru-RU" altLang="ru-RU"/>
              <a:pPr>
                <a:defRPr/>
              </a:pPr>
              <a:t>‹#›</a:t>
            </a:fld>
            <a:r>
              <a:rPr lang="ru-RU" altLang="ru-RU"/>
              <a:t> / 17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193B151C-C307-6240-A01E-0ACC2E49C5F5}"/>
              </a:ext>
            </a:extLst>
          </p:cNvPr>
          <p:cNvSpPr txBox="1"/>
          <p:nvPr userDrawn="1"/>
        </p:nvSpPr>
        <p:spPr>
          <a:xfrm>
            <a:off x="0" y="6384439"/>
            <a:ext cx="9144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1000CC"/>
                </a:solidFill>
              </a:rPr>
              <a:t>© Факультет ВМК МГУ, 2022</a:t>
            </a:r>
          </a:p>
        </p:txBody>
      </p:sp>
    </p:spTree>
    <p:extLst>
      <p:ext uri="{BB962C8B-B14F-4D97-AF65-F5344CB8AC3E}">
        <p14:creationId xmlns:p14="http://schemas.microsoft.com/office/powerpoint/2010/main" val="830354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 smtClean="0"/>
              <a:t>19.02.18</a:t>
            </a:r>
            <a:endParaRPr lang="ru-RU" alt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FE6E0-B29F-4C34-8EA9-4C6E7168153A}" type="slidenum">
              <a:rPr lang="ru-RU" altLang="ru-RU"/>
              <a:pPr>
                <a:defRPr/>
              </a:pPr>
              <a:t>‹#›</a:t>
            </a:fld>
            <a:r>
              <a:rPr lang="ru-RU" altLang="ru-RU"/>
              <a:t> / 17</a:t>
            </a:r>
          </a:p>
        </p:txBody>
      </p:sp>
    </p:spTree>
    <p:extLst>
      <p:ext uri="{BB962C8B-B14F-4D97-AF65-F5344CB8AC3E}">
        <p14:creationId xmlns:p14="http://schemas.microsoft.com/office/powerpoint/2010/main" val="1061154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346825" y="274638"/>
            <a:ext cx="1784350" cy="579913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90600" y="274638"/>
            <a:ext cx="5203825" cy="57991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 smtClean="0"/>
              <a:t>19.02.18</a:t>
            </a:r>
            <a:endParaRPr lang="ru-RU" alt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3479F-7A0A-4420-BC74-CA0E4A5971F3}" type="slidenum">
              <a:rPr lang="ru-RU" altLang="ru-RU"/>
              <a:pPr>
                <a:defRPr/>
              </a:pPr>
              <a:t>‹#›</a:t>
            </a:fld>
            <a:r>
              <a:rPr lang="ru-RU" altLang="ru-RU"/>
              <a:t> / 17</a:t>
            </a:r>
          </a:p>
        </p:txBody>
      </p:sp>
    </p:spTree>
    <p:extLst>
      <p:ext uri="{BB962C8B-B14F-4D97-AF65-F5344CB8AC3E}">
        <p14:creationId xmlns:p14="http://schemas.microsoft.com/office/powerpoint/2010/main" val="3605274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 smtClean="0"/>
              <a:t>19.02.18</a:t>
            </a:r>
            <a:endParaRPr lang="ru-RU" alt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 smtClean="0"/>
              <a:t>© Факультет ВМК МГУ, 2024</a:t>
            </a:r>
            <a:endParaRPr lang="ru-RU" alt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2F1FCD-F50E-4949-84F3-96E59F47F368}" type="slidenum">
              <a:rPr lang="ru-RU" altLang="ru-RU"/>
              <a:pPr>
                <a:defRPr/>
              </a:pPr>
              <a:t>‹#›</a:t>
            </a:fld>
            <a:r>
              <a:rPr lang="ru-RU" altLang="ru-RU"/>
              <a:t> / 17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B9974F9C-E58B-9646-9098-0AEB56D9AC65}"/>
              </a:ext>
            </a:extLst>
          </p:cNvPr>
          <p:cNvSpPr txBox="1"/>
          <p:nvPr userDrawn="1"/>
        </p:nvSpPr>
        <p:spPr>
          <a:xfrm>
            <a:off x="0" y="6384439"/>
            <a:ext cx="9144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1000CC"/>
                </a:solidFill>
              </a:rPr>
              <a:t>© Факультет ВМК МГУ, 2022</a:t>
            </a:r>
          </a:p>
        </p:txBody>
      </p:sp>
    </p:spTree>
    <p:extLst>
      <p:ext uri="{BB962C8B-B14F-4D97-AF65-F5344CB8AC3E}">
        <p14:creationId xmlns:p14="http://schemas.microsoft.com/office/powerpoint/2010/main" val="4053053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 smtClean="0"/>
              <a:t>19.02.18</a:t>
            </a:r>
            <a:endParaRPr lang="ru-RU" alt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 smtClean="0"/>
              <a:t>© Факультет ВМК МГУ, 2024</a:t>
            </a:r>
            <a:endParaRPr lang="ru-RU" alt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C6A179-4E58-4363-8009-CF356D0A5036}" type="slidenum">
              <a:rPr lang="ru-RU" altLang="ru-RU"/>
              <a:pPr>
                <a:defRPr/>
              </a:pPr>
              <a:t>‹#›</a:t>
            </a:fld>
            <a:r>
              <a:rPr lang="ru-RU" altLang="ru-RU"/>
              <a:t> / 17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1A3B6B93-CF8F-194B-A510-B5C09C1C9761}"/>
              </a:ext>
            </a:extLst>
          </p:cNvPr>
          <p:cNvSpPr txBox="1"/>
          <p:nvPr userDrawn="1"/>
        </p:nvSpPr>
        <p:spPr>
          <a:xfrm>
            <a:off x="0" y="6384439"/>
            <a:ext cx="9144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1000CC"/>
                </a:solidFill>
              </a:rPr>
              <a:t>© Факультет ВМК МГУ, 2022</a:t>
            </a:r>
          </a:p>
        </p:txBody>
      </p:sp>
    </p:spTree>
    <p:extLst>
      <p:ext uri="{BB962C8B-B14F-4D97-AF65-F5344CB8AC3E}">
        <p14:creationId xmlns:p14="http://schemas.microsoft.com/office/powerpoint/2010/main" val="1125649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494088" cy="4092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37088" y="1981200"/>
            <a:ext cx="3494087" cy="4092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 smtClean="0"/>
              <a:t>19.02.18</a:t>
            </a:r>
            <a:endParaRPr lang="ru-RU" alt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5FEFBE-035E-4CF5-B0DC-127EE2CB03D8}" type="slidenum">
              <a:rPr lang="ru-RU" altLang="ru-RU"/>
              <a:pPr>
                <a:defRPr/>
              </a:pPr>
              <a:t>‹#›</a:t>
            </a:fld>
            <a:r>
              <a:rPr lang="ru-RU" altLang="ru-RU"/>
              <a:t> / 17</a:t>
            </a:r>
          </a:p>
        </p:txBody>
      </p:sp>
    </p:spTree>
    <p:extLst>
      <p:ext uri="{BB962C8B-B14F-4D97-AF65-F5344CB8AC3E}">
        <p14:creationId xmlns:p14="http://schemas.microsoft.com/office/powerpoint/2010/main" val="1759918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 smtClean="0"/>
              <a:t>19.02.18</a:t>
            </a:r>
            <a:endParaRPr lang="ru-RU" altLang="ru-RU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3B592A-63D9-40AB-94E4-3C5F23772A2D}" type="slidenum">
              <a:rPr lang="ru-RU" altLang="ru-RU"/>
              <a:pPr>
                <a:defRPr/>
              </a:pPr>
              <a:t>‹#›</a:t>
            </a:fld>
            <a:r>
              <a:rPr lang="ru-RU" altLang="ru-RU"/>
              <a:t> / 17</a:t>
            </a:r>
          </a:p>
        </p:txBody>
      </p:sp>
    </p:spTree>
    <p:extLst>
      <p:ext uri="{BB962C8B-B14F-4D97-AF65-F5344CB8AC3E}">
        <p14:creationId xmlns:p14="http://schemas.microsoft.com/office/powerpoint/2010/main" val="3074161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 smtClean="0"/>
              <a:t>19.02.18</a:t>
            </a:r>
            <a:endParaRPr lang="ru-RU" alt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014E0D-0E24-4C1B-8A4A-CFC3380E01E5}" type="slidenum">
              <a:rPr lang="ru-RU" altLang="ru-RU"/>
              <a:pPr>
                <a:defRPr/>
              </a:pPr>
              <a:t>‹#›</a:t>
            </a:fld>
            <a:r>
              <a:rPr lang="ru-RU" altLang="ru-RU"/>
              <a:t> / 17</a:t>
            </a:r>
          </a:p>
        </p:txBody>
      </p:sp>
    </p:spTree>
    <p:extLst>
      <p:ext uri="{BB962C8B-B14F-4D97-AF65-F5344CB8AC3E}">
        <p14:creationId xmlns:p14="http://schemas.microsoft.com/office/powerpoint/2010/main" val="890355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 smtClean="0"/>
              <a:t>19.02.18</a:t>
            </a:r>
            <a:endParaRPr lang="ru-RU" alt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4B442-A87F-46E2-8075-2F2EA435D5A2}" type="slidenum">
              <a:rPr lang="ru-RU" altLang="ru-RU"/>
              <a:pPr>
                <a:defRPr/>
              </a:pPr>
              <a:t>‹#›</a:t>
            </a:fld>
            <a:r>
              <a:rPr lang="ru-RU" altLang="ru-RU"/>
              <a:t> / 17</a:t>
            </a:r>
          </a:p>
        </p:txBody>
      </p:sp>
    </p:spTree>
    <p:extLst>
      <p:ext uri="{BB962C8B-B14F-4D97-AF65-F5344CB8AC3E}">
        <p14:creationId xmlns:p14="http://schemas.microsoft.com/office/powerpoint/2010/main" val="1716455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 smtClean="0"/>
              <a:t>19.02.18</a:t>
            </a:r>
            <a:endParaRPr lang="ru-RU" alt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4F2D2-409A-4A4D-AE8C-2DE43A5610D6}" type="slidenum">
              <a:rPr lang="ru-RU" altLang="ru-RU"/>
              <a:pPr>
                <a:defRPr/>
              </a:pPr>
              <a:t>‹#›</a:t>
            </a:fld>
            <a:r>
              <a:rPr lang="ru-RU" altLang="ru-RU"/>
              <a:t> / 17</a:t>
            </a:r>
          </a:p>
        </p:txBody>
      </p:sp>
    </p:spTree>
    <p:extLst>
      <p:ext uri="{BB962C8B-B14F-4D97-AF65-F5344CB8AC3E}">
        <p14:creationId xmlns:p14="http://schemas.microsoft.com/office/powerpoint/2010/main" val="3183173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 smtClean="0"/>
              <a:t>19.02.18</a:t>
            </a:r>
            <a:endParaRPr lang="ru-RU" alt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0A17D0-1B48-4A90-A0B9-C9B597C8B8B0}" type="slidenum">
              <a:rPr lang="ru-RU" altLang="ru-RU"/>
              <a:pPr>
                <a:defRPr/>
              </a:pPr>
              <a:t>‹#›</a:t>
            </a:fld>
            <a:r>
              <a:rPr lang="ru-RU" altLang="ru-RU"/>
              <a:t> / 17</a:t>
            </a:r>
          </a:p>
        </p:txBody>
      </p:sp>
    </p:spTree>
    <p:extLst>
      <p:ext uri="{BB962C8B-B14F-4D97-AF65-F5344CB8AC3E}">
        <p14:creationId xmlns:p14="http://schemas.microsoft.com/office/powerpoint/2010/main" val="4281390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dt"/>
          </p:nvPr>
        </p:nvSpPr>
        <p:spPr bwMode="auto">
          <a:xfrm>
            <a:off x="1371600" y="6248400"/>
            <a:ext cx="1882775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ru-RU" altLang="ru-RU" smtClean="0"/>
              <a:t>19.02.18</a:t>
            </a:r>
            <a:endParaRPr lang="ru-RU" altLang="ru-RU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ftr"/>
          </p:nvPr>
        </p:nvSpPr>
        <p:spPr bwMode="auto">
          <a:xfrm>
            <a:off x="3492500" y="6400800"/>
            <a:ext cx="2873375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ru-RU" altLang="ru-RU" smtClean="0"/>
              <a:t>© Факультет ВМК МГУ, 2024</a:t>
            </a:r>
            <a:endParaRPr lang="ru-RU" alt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sldNum"/>
          </p:nvPr>
        </p:nvSpPr>
        <p:spPr bwMode="auto">
          <a:xfrm>
            <a:off x="7092950" y="6400800"/>
            <a:ext cx="1882775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FB5A1B3-4086-43E2-B107-840877AE1504}" type="slidenum">
              <a:rPr lang="ru-RU" altLang="ru-RU"/>
              <a:pPr>
                <a:defRPr/>
              </a:pPr>
              <a:t>‹#›</a:t>
            </a:fld>
            <a:r>
              <a:rPr lang="ru-RU" altLang="ru-RU"/>
              <a:t> / 17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140575" cy="409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Для правки структуры щёлкните мышью</a:t>
            </a:r>
          </a:p>
          <a:p>
            <a:pPr lvl="1"/>
            <a:r>
              <a:rPr lang="en-GB" altLang="ru-RU"/>
              <a:t>Второй уровень структуры</a:t>
            </a:r>
          </a:p>
          <a:p>
            <a:pPr lvl="2"/>
            <a:r>
              <a:rPr lang="en-GB" altLang="ru-RU"/>
              <a:t>Третий уровень структуры</a:t>
            </a:r>
          </a:p>
          <a:p>
            <a:pPr lvl="3"/>
            <a:r>
              <a:rPr lang="en-GB" altLang="ru-RU"/>
              <a:t>Четвёртый уровень структуры</a:t>
            </a:r>
          </a:p>
          <a:p>
            <a:pPr lvl="4"/>
            <a:r>
              <a:rPr lang="en-GB" altLang="ru-RU"/>
              <a:t>Пятый уровень структуры</a:t>
            </a:r>
          </a:p>
          <a:p>
            <a:pPr lvl="4"/>
            <a:r>
              <a:rPr lang="en-GB" altLang="ru-RU"/>
              <a:t>Шестой уровень структуры</a:t>
            </a:r>
          </a:p>
          <a:p>
            <a:pPr lvl="4"/>
            <a:r>
              <a:rPr lang="en-GB" altLang="ru-RU"/>
              <a:t>Седьмой уровень структуры</a:t>
            </a:r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547813" y="274638"/>
            <a:ext cx="6359525" cy="1106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Для правки текста заголовка щёлкните мышью</a:t>
            </a:r>
          </a:p>
        </p:txBody>
      </p:sp>
      <p:sp>
        <p:nvSpPr>
          <p:cNvPr id="1031" name="Rectangle 6"/>
          <p:cNvSpPr>
            <a:spLocks noChangeArrowheads="1"/>
          </p:cNvSpPr>
          <p:nvPr/>
        </p:nvSpPr>
        <p:spPr bwMode="auto">
          <a:xfrm>
            <a:off x="0" y="0"/>
            <a:ext cx="9144000" cy="1108075"/>
          </a:xfrm>
          <a:prstGeom prst="rect">
            <a:avLst/>
          </a:prstGeom>
          <a:gradFill rotWithShape="0">
            <a:gsLst>
              <a:gs pos="0">
                <a:srgbClr val="66CCFF"/>
              </a:gs>
              <a:gs pos="100000">
                <a:srgbClr val="063DE8">
                  <a:alpha val="20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pic>
        <p:nvPicPr>
          <p:cNvPr id="1032" name="Picture 7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188913"/>
            <a:ext cx="6477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33" name="Picture 8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95513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494D54B1-3A54-3046-BF6D-4A366514CE75}"/>
              </a:ext>
            </a:extLst>
          </p:cNvPr>
          <p:cNvSpPr txBox="1"/>
          <p:nvPr userDrawn="1"/>
        </p:nvSpPr>
        <p:spPr>
          <a:xfrm>
            <a:off x="0" y="6384439"/>
            <a:ext cx="9144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1000CC"/>
                </a:solidFill>
              </a:rPr>
              <a:t>© Факультет ВМК МГУ, 2022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449263" rtl="0" eaLnBrk="0" fontAlgn="base" hangingPunct="0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3905CD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3905CD"/>
          </a:solidFill>
          <a:latin typeface="Arial" charset="0"/>
          <a:ea typeface="Microsoft YaHei" charset="-122"/>
        </a:defRPr>
      </a:lvl2pPr>
      <a:lvl3pPr algn="l" defTabSz="449263" rtl="0" eaLnBrk="0" fontAlgn="base" hangingPunct="0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3905CD"/>
          </a:solidFill>
          <a:latin typeface="Arial" charset="0"/>
          <a:ea typeface="Microsoft YaHei" charset="-122"/>
        </a:defRPr>
      </a:lvl3pPr>
      <a:lvl4pPr algn="l" defTabSz="449263" rtl="0" eaLnBrk="0" fontAlgn="base" hangingPunct="0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3905CD"/>
          </a:solidFill>
          <a:latin typeface="Arial" charset="0"/>
          <a:ea typeface="Microsoft YaHei" charset="-122"/>
        </a:defRPr>
      </a:lvl4pPr>
      <a:lvl5pPr algn="l" defTabSz="449263" rtl="0" eaLnBrk="0" fontAlgn="base" hangingPunct="0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3905CD"/>
          </a:solidFill>
          <a:latin typeface="Arial" charset="0"/>
          <a:ea typeface="Microsoft YaHei" charset="-122"/>
        </a:defRPr>
      </a:lvl5pPr>
      <a:lvl6pPr marL="2514600" indent="-228600" algn="l" defTabSz="449263" rtl="0" eaLnBrk="0" fontAlgn="base" hangingPunct="0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3905CD"/>
          </a:solidFill>
          <a:latin typeface="Arial" charset="0"/>
          <a:ea typeface="Microsoft YaHei" charset="-122"/>
        </a:defRPr>
      </a:lvl6pPr>
      <a:lvl7pPr marL="2971800" indent="-228600" algn="l" defTabSz="449263" rtl="0" eaLnBrk="0" fontAlgn="base" hangingPunct="0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3905CD"/>
          </a:solidFill>
          <a:latin typeface="Arial" charset="0"/>
          <a:ea typeface="Microsoft YaHei" charset="-122"/>
        </a:defRPr>
      </a:lvl7pPr>
      <a:lvl8pPr marL="3429000" indent="-228600" algn="l" defTabSz="449263" rtl="0" eaLnBrk="0" fontAlgn="base" hangingPunct="0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3905CD"/>
          </a:solidFill>
          <a:latin typeface="Arial" charset="0"/>
          <a:ea typeface="Microsoft YaHei" charset="-122"/>
        </a:defRPr>
      </a:lvl8pPr>
      <a:lvl9pPr marL="3886200" indent="-228600" algn="l" defTabSz="449263" rtl="0" eaLnBrk="0" fontAlgn="base" hangingPunct="0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3905CD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lnSpc>
          <a:spcPct val="89000"/>
        </a:lnSpc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3905CD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89000"/>
        </a:lnSpc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3905CD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89000"/>
        </a:lnSpc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3905CD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89000"/>
        </a:lnSpc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3905CD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89000"/>
        </a:lnSpc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3905CD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lnSpc>
          <a:spcPct val="89000"/>
        </a:lnSpc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3905CD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lnSpc>
          <a:spcPct val="89000"/>
        </a:lnSpc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3905CD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lnSpc>
          <a:spcPct val="89000"/>
        </a:lnSpc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3905CD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lnSpc>
          <a:spcPct val="89000"/>
        </a:lnSpc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3905CD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oracle.com/javase/tutorial/essential/io/copy.html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1079500" y="215900"/>
            <a:ext cx="7173913" cy="2328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 anchor="ctr" anchorCtr="1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lnSpc>
                <a:spcPct val="89000"/>
              </a:lnSpc>
              <a:buClrTx/>
              <a:buFontTx/>
              <a:buNone/>
            </a:pPr>
            <a:r>
              <a:rPr lang="ru-RU" altLang="ru-RU" sz="2800" b="1" dirty="0">
                <a:solidFill>
                  <a:srgbClr val="000080"/>
                </a:solidFill>
              </a:rPr>
              <a:t>Факультет вычислительной математики и кибернетики</a:t>
            </a:r>
          </a:p>
          <a:p>
            <a:pPr algn="ctr">
              <a:lnSpc>
                <a:spcPct val="89000"/>
              </a:lnSpc>
              <a:buClrTx/>
              <a:buFontTx/>
              <a:buNone/>
            </a:pPr>
            <a:r>
              <a:rPr lang="ru-RU" altLang="ru-RU" sz="2800" b="1" dirty="0">
                <a:solidFill>
                  <a:srgbClr val="000080"/>
                </a:solidFill>
              </a:rPr>
              <a:t/>
            </a:r>
            <a:br>
              <a:rPr lang="ru-RU" altLang="ru-RU" sz="2800" b="1" dirty="0">
                <a:solidFill>
                  <a:srgbClr val="000080"/>
                </a:solidFill>
              </a:rPr>
            </a:br>
            <a:r>
              <a:rPr lang="ru-RU" altLang="ru-RU" sz="2800" b="1" dirty="0">
                <a:solidFill>
                  <a:srgbClr val="000080"/>
                </a:solidFill>
              </a:rPr>
              <a:t>МГУ имени М.В. </a:t>
            </a:r>
            <a:r>
              <a:rPr lang="ru-RU" altLang="ru-RU" sz="2800" b="1" dirty="0" smtClean="0">
                <a:solidFill>
                  <a:srgbClr val="000080"/>
                </a:solidFill>
              </a:rPr>
              <a:t>Ломоносова</a:t>
            </a:r>
          </a:p>
          <a:p>
            <a:pPr algn="ctr">
              <a:lnSpc>
                <a:spcPct val="89000"/>
              </a:lnSpc>
              <a:buClrTx/>
              <a:buFontTx/>
              <a:buNone/>
            </a:pPr>
            <a:r>
              <a:rPr lang="ru-RU" altLang="ru-RU" sz="2000" b="1" dirty="0" smtClean="0">
                <a:solidFill>
                  <a:srgbClr val="000080"/>
                </a:solidFill>
              </a:rPr>
              <a:t>Программа профессиональной переподготовки </a:t>
            </a:r>
            <a:r>
              <a:rPr lang="ru-RU" altLang="ru-RU" sz="2000" b="1" dirty="0">
                <a:solidFill>
                  <a:srgbClr val="000080"/>
                </a:solidFill>
              </a:rPr>
              <a:t>«Программирование и базы данных» </a:t>
            </a:r>
          </a:p>
        </p:txBody>
      </p:sp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92388"/>
            <a:ext cx="9137650" cy="434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188913"/>
            <a:ext cx="6477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6E03DB61-3DCF-BC4F-9D0A-EC1FAB696134}"/>
              </a:ext>
            </a:extLst>
          </p:cNvPr>
          <p:cNvSpPr txBox="1"/>
          <p:nvPr/>
        </p:nvSpPr>
        <p:spPr>
          <a:xfrm>
            <a:off x="2771800" y="2852935"/>
            <a:ext cx="4896544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altLang="ru-RU" sz="1600" b="1" dirty="0">
                <a:solidFill>
                  <a:srgbClr val="000080"/>
                </a:solidFill>
              </a:rPr>
              <a:t>Разработка программного инструментария для синхронизации данных в различных </a:t>
            </a:r>
            <a:r>
              <a:rPr lang="ru-RU" altLang="ru-RU" sz="1600" b="1" dirty="0" smtClean="0">
                <a:solidFill>
                  <a:srgbClr val="000080"/>
                </a:solidFill>
              </a:rPr>
              <a:t>каталогах</a:t>
            </a:r>
          </a:p>
          <a:p>
            <a:pPr algn="ctr"/>
            <a:endParaRPr lang="ru-RU" sz="1600" b="1" dirty="0">
              <a:solidFill>
                <a:srgbClr val="000080"/>
              </a:solidFill>
            </a:endParaRPr>
          </a:p>
          <a:p>
            <a:pPr algn="ctr"/>
            <a:r>
              <a:rPr lang="ru-RU" sz="1600" b="1" dirty="0" smtClean="0">
                <a:solidFill>
                  <a:srgbClr val="000080"/>
                </a:solidFill>
              </a:rPr>
              <a:t>Слушатель: Ерошин Евгений Юрьевич</a:t>
            </a:r>
          </a:p>
          <a:p>
            <a:pPr algn="ctr"/>
            <a:endParaRPr lang="ru-RU" sz="1600" b="1" dirty="0" smtClean="0">
              <a:solidFill>
                <a:srgbClr val="000080"/>
              </a:solidFill>
            </a:endParaRPr>
          </a:p>
          <a:p>
            <a:pPr algn="ctr"/>
            <a:r>
              <a:rPr lang="ru-RU" sz="1600" b="1" dirty="0" smtClean="0">
                <a:solidFill>
                  <a:srgbClr val="000080"/>
                </a:solidFill>
              </a:rPr>
              <a:t>Научный руководитель: Ирина </a:t>
            </a:r>
            <a:r>
              <a:rPr lang="ru-RU" sz="1600" b="1" dirty="0">
                <a:solidFill>
                  <a:srgbClr val="000080"/>
                </a:solidFill>
              </a:rPr>
              <a:t>Юрьевна Баженова</a:t>
            </a:r>
            <a:endParaRPr lang="ru-RU" sz="1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="" xmlns:a16="http://schemas.microsoft.com/office/drawing/2014/main" id="{A9C56938-D695-7A46-B357-0C133DBA58B1}"/>
              </a:ext>
            </a:extLst>
          </p:cNvPr>
          <p:cNvSpPr txBox="1">
            <a:spLocks/>
          </p:cNvSpPr>
          <p:nvPr/>
        </p:nvSpPr>
        <p:spPr bwMode="auto">
          <a:xfrm>
            <a:off x="1547813" y="274639"/>
            <a:ext cx="6359525" cy="92211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160" tIns="46080" rIns="92160" bIns="46080" numCol="1" rtlCol="0" anchor="ctr" anchorCtr="1" compatLnSpc="1">
            <a:prstTxWarp prst="textNoShape">
              <a:avLst/>
            </a:prstTxWarp>
            <a:normAutofit/>
          </a:bodyPr>
          <a:lstStyle>
            <a:lvl1pPr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2pPr>
            <a:lvl3pPr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3pPr>
            <a:lvl4pPr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4pPr>
            <a:lvl5pPr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5pPr>
            <a:lvl6pPr marL="2514600" indent="-228600"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6pPr>
            <a:lvl7pPr marL="2971800" indent="-228600"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7pPr>
            <a:lvl8pPr marL="3429000" indent="-228600"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8pPr>
            <a:lvl9pPr marL="3886200" indent="-228600"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9pPr>
          </a:lstStyle>
          <a:p>
            <a:pPr marL="12700">
              <a:spcAft>
                <a:spcPts val="600"/>
              </a:spcAft>
            </a:pPr>
            <a:r>
              <a:rPr lang="ru-RU" b="1" kern="0" dirty="0" smtClean="0">
                <a:latin typeface="+mj-lt"/>
                <a:ea typeface="+mj-ea"/>
                <a:cs typeface="+mj-cs"/>
              </a:rPr>
              <a:t>Постановка задачи</a:t>
            </a:r>
            <a:endParaRPr lang="ru-RU" b="1" kern="0" spc="-20" dirty="0">
              <a:latin typeface="+mj-lt"/>
              <a:ea typeface="+mj-ea"/>
              <a:cs typeface="+mj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4DB3B998-C5FD-7445-A70F-58CAD91157D7}"/>
              </a:ext>
            </a:extLst>
          </p:cNvPr>
          <p:cNvSpPr txBox="1"/>
          <p:nvPr/>
        </p:nvSpPr>
        <p:spPr>
          <a:xfrm>
            <a:off x="179512" y="1196753"/>
            <a:ext cx="8784976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dirty="0" smtClean="0">
                <a:solidFill>
                  <a:srgbClr val="1000CC"/>
                </a:solidFill>
              </a:rPr>
              <a:t>Целью выпускной квалификационной работы является создание программного </a:t>
            </a:r>
            <a:r>
              <a:rPr lang="ru-RU" dirty="0">
                <a:solidFill>
                  <a:srgbClr val="1000CC"/>
                </a:solidFill>
              </a:rPr>
              <a:t>инструментария для синхронизации данных в различных </a:t>
            </a:r>
            <a:r>
              <a:rPr lang="ru-RU" dirty="0" smtClean="0">
                <a:solidFill>
                  <a:srgbClr val="1000CC"/>
                </a:solidFill>
              </a:rPr>
              <a:t>каталогах. В соответствии с поставленной целью определены следующие задачи:</a:t>
            </a:r>
            <a:endParaRPr lang="ru-RU" dirty="0">
              <a:solidFill>
                <a:srgbClr val="1000CC"/>
              </a:solidFill>
            </a:endParaRP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ru-RU" dirty="0" smtClean="0">
                <a:solidFill>
                  <a:srgbClr val="1000CC"/>
                </a:solidFill>
              </a:rPr>
              <a:t>Изучить технологии, которые могут быть использованы для достижения цели.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ru-RU" dirty="0" smtClean="0">
                <a:solidFill>
                  <a:srgbClr val="1000CC"/>
                </a:solidFill>
              </a:rPr>
              <a:t>Провести анализ аналогичных проектов в открытых источниках.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ru-RU" dirty="0" smtClean="0">
                <a:solidFill>
                  <a:srgbClr val="1000CC"/>
                </a:solidFill>
              </a:rPr>
              <a:t>Разработка структуры программного инструментария.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ru-RU" dirty="0" smtClean="0">
                <a:solidFill>
                  <a:srgbClr val="1000CC"/>
                </a:solidFill>
              </a:rPr>
              <a:t>Реализация всех компонентов ПО (</a:t>
            </a:r>
            <a:r>
              <a:rPr lang="ru-RU" dirty="0" smtClean="0">
                <a:solidFill>
                  <a:srgbClr val="1000CC"/>
                </a:solidFill>
              </a:rPr>
              <a:t>методы, классы, фреймы)</a:t>
            </a:r>
            <a:r>
              <a:rPr lang="ru-RU" dirty="0">
                <a:solidFill>
                  <a:srgbClr val="1000CC"/>
                </a:solidFill>
              </a:rPr>
              <a:t>.</a:t>
            </a:r>
            <a:endParaRPr lang="ru-RU" dirty="0" smtClean="0">
              <a:solidFill>
                <a:srgbClr val="1000CC"/>
              </a:solidFill>
            </a:endParaRP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ru-RU" dirty="0" smtClean="0">
                <a:solidFill>
                  <a:srgbClr val="1000CC"/>
                </a:solidFill>
              </a:rPr>
              <a:t>Тестирование ПО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endParaRPr lang="ru-RU" dirty="0">
              <a:solidFill>
                <a:srgbClr val="1000CC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9E9AB908-7CB8-6541-AD43-3427FF0AE80E}"/>
              </a:ext>
            </a:extLst>
          </p:cNvPr>
          <p:cNvSpPr txBox="1"/>
          <p:nvPr/>
        </p:nvSpPr>
        <p:spPr>
          <a:xfrm>
            <a:off x="0" y="6381328"/>
            <a:ext cx="9144000" cy="30777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1000CC"/>
                </a:solidFill>
              </a:rPr>
              <a:t>© Факультет ВМК МГУ, </a:t>
            </a:r>
            <a:r>
              <a:rPr lang="ru-RU" sz="1400" dirty="0" smtClean="0">
                <a:solidFill>
                  <a:srgbClr val="1000CC"/>
                </a:solidFill>
              </a:rPr>
              <a:t>2024</a:t>
            </a:r>
            <a:endParaRPr lang="ru-RU" sz="1400" dirty="0">
              <a:solidFill>
                <a:srgbClr val="1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876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="" xmlns:a16="http://schemas.microsoft.com/office/drawing/2014/main" id="{A9C56938-D695-7A46-B357-0C133DBA58B1}"/>
              </a:ext>
            </a:extLst>
          </p:cNvPr>
          <p:cNvSpPr txBox="1">
            <a:spLocks/>
          </p:cNvSpPr>
          <p:nvPr/>
        </p:nvSpPr>
        <p:spPr bwMode="auto">
          <a:xfrm>
            <a:off x="1547813" y="274639"/>
            <a:ext cx="6359525" cy="92211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160" tIns="46080" rIns="92160" bIns="46080" numCol="1" rtlCol="0" anchor="ctr" anchorCtr="1" compatLnSpc="1">
            <a:prstTxWarp prst="textNoShape">
              <a:avLst/>
            </a:prstTxWarp>
            <a:normAutofit/>
          </a:bodyPr>
          <a:lstStyle>
            <a:lvl1pPr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2pPr>
            <a:lvl3pPr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3pPr>
            <a:lvl4pPr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4pPr>
            <a:lvl5pPr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5pPr>
            <a:lvl6pPr marL="2514600" indent="-228600"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6pPr>
            <a:lvl7pPr marL="2971800" indent="-228600"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7pPr>
            <a:lvl8pPr marL="3429000" indent="-228600"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8pPr>
            <a:lvl9pPr marL="3886200" indent="-228600"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9pPr>
          </a:lstStyle>
          <a:p>
            <a:pPr marL="12700">
              <a:spcAft>
                <a:spcPts val="600"/>
              </a:spcAft>
            </a:pPr>
            <a:r>
              <a:rPr lang="ru-RU" b="1" kern="0" dirty="0" smtClean="0">
                <a:latin typeface="+mj-lt"/>
                <a:ea typeface="+mj-ea"/>
                <a:cs typeface="+mj-cs"/>
              </a:rPr>
              <a:t>Выбранная среда разработки ПО</a:t>
            </a:r>
            <a:endParaRPr lang="ru-RU" b="1" kern="0" spc="-20" dirty="0">
              <a:latin typeface="+mj-lt"/>
              <a:ea typeface="+mj-ea"/>
              <a:cs typeface="+mj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4DB3B998-C5FD-7445-A70F-58CAD91157D7}"/>
              </a:ext>
            </a:extLst>
          </p:cNvPr>
          <p:cNvSpPr txBox="1"/>
          <p:nvPr/>
        </p:nvSpPr>
        <p:spPr>
          <a:xfrm>
            <a:off x="179512" y="1196753"/>
            <a:ext cx="8784976" cy="8720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>
                <a:solidFill>
                  <a:srgbClr val="1000CC"/>
                </a:solidFill>
              </a:rPr>
              <a:t>Задание выполняется на языке </a:t>
            </a:r>
            <a:r>
              <a:rPr lang="ru-RU" dirty="0" err="1">
                <a:solidFill>
                  <a:srgbClr val="1000CC"/>
                </a:solidFill>
              </a:rPr>
              <a:t>Java</a:t>
            </a:r>
            <a:r>
              <a:rPr lang="ru-RU" dirty="0">
                <a:solidFill>
                  <a:srgbClr val="1000CC"/>
                </a:solidFill>
              </a:rPr>
              <a:t> с использованием классов </a:t>
            </a:r>
            <a:r>
              <a:rPr lang="ru-RU" dirty="0" smtClean="0">
                <a:solidFill>
                  <a:srgbClr val="1000CC"/>
                </a:solidFill>
              </a:rPr>
              <a:t>JDK.</a:t>
            </a:r>
          </a:p>
          <a:p>
            <a:pPr algn="just">
              <a:lnSpc>
                <a:spcPct val="150000"/>
              </a:lnSpc>
            </a:pPr>
            <a:r>
              <a:rPr lang="en-US" dirty="0" err="1" smtClean="0">
                <a:solidFill>
                  <a:srgbClr val="1000CC"/>
                </a:solidFill>
              </a:rPr>
              <a:t>IntelliJ</a:t>
            </a:r>
            <a:r>
              <a:rPr lang="en-US" dirty="0" smtClean="0">
                <a:solidFill>
                  <a:srgbClr val="1000CC"/>
                </a:solidFill>
              </a:rPr>
              <a:t> IDEA - </a:t>
            </a:r>
            <a:endParaRPr lang="ru-RU" dirty="0">
              <a:solidFill>
                <a:srgbClr val="1000CC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9E9AB908-7CB8-6541-AD43-3427FF0AE80E}"/>
              </a:ext>
            </a:extLst>
          </p:cNvPr>
          <p:cNvSpPr txBox="1"/>
          <p:nvPr/>
        </p:nvSpPr>
        <p:spPr>
          <a:xfrm>
            <a:off x="0" y="6381328"/>
            <a:ext cx="9144000" cy="30777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1000CC"/>
                </a:solidFill>
              </a:rPr>
              <a:t>© Факультет ВМК МГУ, </a:t>
            </a:r>
            <a:r>
              <a:rPr lang="ru-RU" sz="1400" dirty="0" smtClean="0">
                <a:solidFill>
                  <a:srgbClr val="1000CC"/>
                </a:solidFill>
              </a:rPr>
              <a:t>2024</a:t>
            </a:r>
            <a:endParaRPr lang="ru-RU" sz="1400" dirty="0">
              <a:solidFill>
                <a:srgbClr val="1000CC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385" y="2636912"/>
            <a:ext cx="8784976" cy="322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2292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9CF0E332-78AE-5A47-AB7B-D2083F75872C}"/>
              </a:ext>
            </a:extLst>
          </p:cNvPr>
          <p:cNvSpPr txBox="1"/>
          <p:nvPr/>
        </p:nvSpPr>
        <p:spPr>
          <a:xfrm>
            <a:off x="179512" y="1446468"/>
            <a:ext cx="8784976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ru-RU" sz="1800" dirty="0" smtClean="0">
                <a:solidFill>
                  <a:srgbClr val="1000CC"/>
                </a:solidFill>
              </a:rPr>
              <a:t>..</a:t>
            </a:r>
          </a:p>
          <a:p>
            <a:pPr marL="0" indent="0" algn="just">
              <a:buNone/>
            </a:pPr>
            <a:endParaRPr lang="ru-RU" dirty="0">
              <a:solidFill>
                <a:srgbClr val="1000CC"/>
              </a:solidFill>
            </a:endParaRPr>
          </a:p>
          <a:p>
            <a:pPr algn="just"/>
            <a:r>
              <a:rPr lang="ru-RU" dirty="0">
                <a:solidFill>
                  <a:srgbClr val="1000CC"/>
                </a:solidFill>
              </a:rPr>
              <a:t>Создание </a:t>
            </a:r>
            <a:r>
              <a:rPr lang="ru-RU" dirty="0" smtClean="0">
                <a:solidFill>
                  <a:srgbClr val="1000CC"/>
                </a:solidFill>
              </a:rPr>
              <a:t>графического </a:t>
            </a:r>
            <a:r>
              <a:rPr lang="ru-RU" dirty="0">
                <a:solidFill>
                  <a:srgbClr val="1000CC"/>
                </a:solidFill>
              </a:rPr>
              <a:t>интерфейса </a:t>
            </a:r>
            <a:r>
              <a:rPr lang="en-US" dirty="0">
                <a:solidFill>
                  <a:srgbClr val="1000CC"/>
                </a:solidFill>
              </a:rPr>
              <a:t>(GUI)</a:t>
            </a:r>
            <a:r>
              <a:rPr lang="ru-RU" dirty="0">
                <a:solidFill>
                  <a:srgbClr val="1000CC"/>
                </a:solidFill>
              </a:rPr>
              <a:t>, в котором пользователь сможет выбрать:</a:t>
            </a:r>
          </a:p>
          <a:p>
            <a:pPr marL="714375" lvl="1" indent="-342900" algn="just">
              <a:buFont typeface="Arial" pitchFamily="34" charset="0"/>
              <a:buChar char="•"/>
            </a:pPr>
            <a:r>
              <a:rPr lang="ru-RU" dirty="0">
                <a:solidFill>
                  <a:srgbClr val="1000CC"/>
                </a:solidFill>
              </a:rPr>
              <a:t>каталоги, которые необходимо синхронизировать</a:t>
            </a:r>
            <a:r>
              <a:rPr lang="en-US" dirty="0">
                <a:solidFill>
                  <a:srgbClr val="1000CC"/>
                </a:solidFill>
              </a:rPr>
              <a:t>;</a:t>
            </a:r>
          </a:p>
          <a:p>
            <a:pPr marL="714375" indent="-342900" algn="just">
              <a:buFont typeface="Arial" pitchFamily="34" charset="0"/>
              <a:buChar char="•"/>
            </a:pPr>
            <a:r>
              <a:rPr lang="ru-RU" dirty="0">
                <a:solidFill>
                  <a:srgbClr val="1000CC"/>
                </a:solidFill>
              </a:rPr>
              <a:t>способ синхронизации (двусторонняя, односторонняя).</a:t>
            </a:r>
          </a:p>
          <a:p>
            <a:pPr marL="0" indent="0" algn="just">
              <a:buNone/>
            </a:pPr>
            <a:endParaRPr lang="ru-RU" dirty="0" smtClean="0">
              <a:solidFill>
                <a:srgbClr val="1000CC"/>
              </a:solidFill>
            </a:endParaRPr>
          </a:p>
          <a:p>
            <a:pPr algn="just"/>
            <a:r>
              <a:rPr lang="en-US" dirty="0">
                <a:solidFill>
                  <a:srgbClr val="1000CC"/>
                </a:solidFill>
              </a:rPr>
              <a:t>import </a:t>
            </a:r>
            <a:r>
              <a:rPr lang="en-US" dirty="0" err="1">
                <a:solidFill>
                  <a:srgbClr val="1000CC"/>
                </a:solidFill>
              </a:rPr>
              <a:t>javax.swing</a:t>
            </a:r>
            <a:r>
              <a:rPr lang="en-US" dirty="0">
                <a:solidFill>
                  <a:srgbClr val="1000CC"/>
                </a:solidFill>
              </a:rPr>
              <a:t>.</a:t>
            </a:r>
            <a:endParaRPr lang="ru-RU" dirty="0">
              <a:solidFill>
                <a:srgbClr val="1000CC"/>
              </a:solidFill>
            </a:endParaRPr>
          </a:p>
          <a:p>
            <a:pPr marL="0" indent="0" algn="just">
              <a:buNone/>
            </a:pPr>
            <a:endParaRPr lang="ru-RU" dirty="0">
              <a:solidFill>
                <a:srgbClr val="1000CC"/>
              </a:solidFill>
            </a:endParaRPr>
          </a:p>
          <a:p>
            <a:pPr marL="0" indent="0" algn="just">
              <a:buNone/>
            </a:pPr>
            <a:endParaRPr lang="ru-RU" sz="1800" dirty="0">
              <a:solidFill>
                <a:srgbClr val="1000CC"/>
              </a:solidFill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="" xmlns:a16="http://schemas.microsoft.com/office/drawing/2014/main" id="{D3C0E3B9-8894-5C42-A2C9-A03160140BD5}"/>
              </a:ext>
            </a:extLst>
          </p:cNvPr>
          <p:cNvSpPr txBox="1">
            <a:spLocks/>
          </p:cNvSpPr>
          <p:nvPr/>
        </p:nvSpPr>
        <p:spPr bwMode="auto">
          <a:xfrm>
            <a:off x="1547813" y="274638"/>
            <a:ext cx="6359525" cy="11064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160" tIns="46080" rIns="92160" bIns="46080" numCol="1" rtlCol="0" anchor="ctr" anchorCtr="1" compatLnSpc="1">
            <a:prstTxWarp prst="textNoShape">
              <a:avLst/>
            </a:prstTxWarp>
            <a:normAutofit/>
          </a:bodyPr>
          <a:lstStyle>
            <a:lvl1pPr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2pPr>
            <a:lvl3pPr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3pPr>
            <a:lvl4pPr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4pPr>
            <a:lvl5pPr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5pPr>
            <a:lvl6pPr marL="2514600" indent="-228600"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6pPr>
            <a:lvl7pPr marL="2971800" indent="-228600"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7pPr>
            <a:lvl8pPr marL="3429000" indent="-228600"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8pPr>
            <a:lvl9pPr marL="3886200" indent="-228600"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9pPr>
          </a:lstStyle>
          <a:p>
            <a:pPr marL="12700">
              <a:spcAft>
                <a:spcPts val="600"/>
              </a:spcAft>
            </a:pPr>
            <a:r>
              <a:rPr lang="ru-RU" b="1" kern="0" dirty="0" smtClean="0"/>
              <a:t>Настройка фрейма</a:t>
            </a:r>
            <a:endParaRPr lang="ru-RU" b="1" kern="0" spc="-2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9E9AB908-7CB8-6541-AD43-3427FF0AE80E}"/>
              </a:ext>
            </a:extLst>
          </p:cNvPr>
          <p:cNvSpPr txBox="1"/>
          <p:nvPr/>
        </p:nvSpPr>
        <p:spPr>
          <a:xfrm>
            <a:off x="0" y="6381328"/>
            <a:ext cx="9144000" cy="30777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1000CC"/>
                </a:solidFill>
              </a:rPr>
              <a:t>© Факультет ВМК МГУ, </a:t>
            </a:r>
            <a:r>
              <a:rPr lang="ru-RU" sz="1400" dirty="0" smtClean="0">
                <a:solidFill>
                  <a:srgbClr val="1000CC"/>
                </a:solidFill>
              </a:rPr>
              <a:t>2024</a:t>
            </a:r>
            <a:endParaRPr lang="ru-RU" sz="1400" dirty="0">
              <a:solidFill>
                <a:srgbClr val="1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187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9CF0E332-78AE-5A47-AB7B-D2083F75872C}"/>
              </a:ext>
            </a:extLst>
          </p:cNvPr>
          <p:cNvSpPr txBox="1"/>
          <p:nvPr/>
        </p:nvSpPr>
        <p:spPr>
          <a:xfrm>
            <a:off x="179512" y="1446468"/>
            <a:ext cx="8784976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ru-RU" sz="1800" dirty="0" smtClean="0">
                <a:solidFill>
                  <a:srgbClr val="0032CC"/>
                </a:solidFill>
              </a:rPr>
              <a:t>..</a:t>
            </a:r>
          </a:p>
          <a:p>
            <a:pPr marL="0" indent="0" algn="just">
              <a:buNone/>
            </a:pPr>
            <a:endParaRPr lang="ru-RU" dirty="0">
              <a:solidFill>
                <a:srgbClr val="0032CC"/>
              </a:solidFill>
            </a:endParaRPr>
          </a:p>
          <a:p>
            <a:r>
              <a:rPr lang="en-US" b="1" dirty="0">
                <a:solidFill>
                  <a:srgbClr val="0032CC"/>
                </a:solidFill>
              </a:rPr>
              <a:t>Copying a File or </a:t>
            </a:r>
            <a:r>
              <a:rPr lang="en-US" b="1" dirty="0" smtClean="0">
                <a:solidFill>
                  <a:srgbClr val="0032CC"/>
                </a:solidFill>
              </a:rPr>
              <a:t>Directory</a:t>
            </a:r>
            <a:endParaRPr lang="ru-RU" b="1" dirty="0" smtClean="0">
              <a:solidFill>
                <a:srgbClr val="0032CC"/>
              </a:solidFill>
            </a:endParaRPr>
          </a:p>
          <a:p>
            <a:r>
              <a:rPr lang="en-US" dirty="0">
                <a:hlinkClick r:id="rId2"/>
              </a:rPr>
              <a:t>Copying a File or Directory (The Java™ Tutorials &gt; Essential Java Classes &gt; Basic I/O) (oracle.com)</a:t>
            </a:r>
            <a:endParaRPr lang="en-US" b="1" dirty="0">
              <a:solidFill>
                <a:srgbClr val="0032CC"/>
              </a:solidFill>
            </a:endParaRPr>
          </a:p>
          <a:p>
            <a:pPr marL="0" indent="0" algn="just">
              <a:buNone/>
            </a:pPr>
            <a:endParaRPr lang="ru-RU" dirty="0" smtClean="0">
              <a:solidFill>
                <a:srgbClr val="0032CC"/>
              </a:solidFill>
            </a:endParaRPr>
          </a:p>
          <a:p>
            <a:pPr marL="0" indent="0" algn="just">
              <a:buNone/>
            </a:pPr>
            <a:r>
              <a:rPr lang="en-US" b="1" dirty="0">
                <a:solidFill>
                  <a:srgbClr val="0032CC"/>
                </a:solidFill>
              </a:rPr>
              <a:t>https://docs.oracle.com/javase/tutorial/essential/io/copy.html</a:t>
            </a:r>
            <a:endParaRPr lang="ru-RU" b="1" dirty="0">
              <a:solidFill>
                <a:srgbClr val="0032CC"/>
              </a:solidFill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="" xmlns:a16="http://schemas.microsoft.com/office/drawing/2014/main" id="{D3C0E3B9-8894-5C42-A2C9-A03160140BD5}"/>
              </a:ext>
            </a:extLst>
          </p:cNvPr>
          <p:cNvSpPr txBox="1">
            <a:spLocks/>
          </p:cNvSpPr>
          <p:nvPr/>
        </p:nvSpPr>
        <p:spPr bwMode="auto">
          <a:xfrm>
            <a:off x="1547813" y="274638"/>
            <a:ext cx="6359525" cy="11064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160" tIns="46080" rIns="92160" bIns="46080" numCol="1" rtlCol="0" anchor="ctr" anchorCtr="1" compatLnSpc="1">
            <a:prstTxWarp prst="textNoShape">
              <a:avLst/>
            </a:prstTxWarp>
            <a:normAutofit/>
          </a:bodyPr>
          <a:lstStyle>
            <a:lvl1pPr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2pPr>
            <a:lvl3pPr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3pPr>
            <a:lvl4pPr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4pPr>
            <a:lvl5pPr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5pPr>
            <a:lvl6pPr marL="2514600" indent="-228600"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6pPr>
            <a:lvl7pPr marL="2971800" indent="-228600"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7pPr>
            <a:lvl8pPr marL="3429000" indent="-228600"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8pPr>
            <a:lvl9pPr marL="3886200" indent="-228600"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9pPr>
          </a:lstStyle>
          <a:p>
            <a:pPr marL="12700">
              <a:spcAft>
                <a:spcPts val="600"/>
              </a:spcAft>
            </a:pPr>
            <a:r>
              <a:rPr lang="ru-RU" b="1" kern="0" dirty="0" smtClean="0"/>
              <a:t>Копирование файлов</a:t>
            </a:r>
            <a:endParaRPr lang="ru-RU" b="1" kern="0" spc="-2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9E9AB908-7CB8-6541-AD43-3427FF0AE80E}"/>
              </a:ext>
            </a:extLst>
          </p:cNvPr>
          <p:cNvSpPr txBox="1"/>
          <p:nvPr/>
        </p:nvSpPr>
        <p:spPr>
          <a:xfrm>
            <a:off x="0" y="6381328"/>
            <a:ext cx="9144000" cy="30777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1000CC"/>
                </a:solidFill>
              </a:rPr>
              <a:t>© Факультет ВМК МГУ, </a:t>
            </a:r>
            <a:r>
              <a:rPr lang="ru-RU" sz="1400" dirty="0" smtClean="0">
                <a:solidFill>
                  <a:srgbClr val="1000CC"/>
                </a:solidFill>
              </a:rPr>
              <a:t>2024</a:t>
            </a:r>
            <a:endParaRPr lang="ru-RU" sz="1400" dirty="0">
              <a:solidFill>
                <a:srgbClr val="1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155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="" xmlns:a16="http://schemas.microsoft.com/office/drawing/2014/main" id="{DB33D21B-94C8-3849-B656-AC149817C919}"/>
              </a:ext>
            </a:extLst>
          </p:cNvPr>
          <p:cNvSpPr txBox="1">
            <a:spLocks/>
          </p:cNvSpPr>
          <p:nvPr/>
        </p:nvSpPr>
        <p:spPr>
          <a:xfrm>
            <a:off x="2483768" y="332656"/>
            <a:ext cx="540060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2pPr>
            <a:lvl3pPr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3pPr>
            <a:lvl4pPr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4pPr>
            <a:lvl5pPr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5pPr>
            <a:lvl6pPr marL="2514600" indent="-228600"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6pPr>
            <a:lvl7pPr marL="2971800" indent="-228600"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7pPr>
            <a:lvl8pPr marL="3429000" indent="-228600"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8pPr>
            <a:lvl9pPr marL="3886200" indent="-228600" algn="l" defTabSz="449263" rtl="0" eaLnBrk="0" fontAlgn="base" hangingPunct="0">
              <a:lnSpc>
                <a:spcPct val="89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600">
                <a:solidFill>
                  <a:srgbClr val="3905CD"/>
                </a:solidFill>
                <a:latin typeface="Arial" charset="0"/>
                <a:ea typeface="Microsoft YaHei" charset="-122"/>
              </a:defRPr>
            </a:lvl9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3200" b="1" kern="0" spc="-20" dirty="0" smtClean="0">
                <a:solidFill>
                  <a:srgbClr val="001B80"/>
                </a:solidFill>
              </a:rPr>
              <a:t>Достигнутые результаты</a:t>
            </a:r>
            <a:endParaRPr lang="ru-RU" sz="3200" b="1" kern="0" spc="-20" dirty="0">
              <a:solidFill>
                <a:srgbClr val="001B8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9E9AB908-7CB8-6541-AD43-3427FF0AE80E}"/>
              </a:ext>
            </a:extLst>
          </p:cNvPr>
          <p:cNvSpPr txBox="1"/>
          <p:nvPr/>
        </p:nvSpPr>
        <p:spPr>
          <a:xfrm>
            <a:off x="0" y="6381328"/>
            <a:ext cx="9144000" cy="30777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1000CC"/>
                </a:solidFill>
              </a:rPr>
              <a:t>© Факультет ВМК МГУ, </a:t>
            </a:r>
            <a:r>
              <a:rPr lang="ru-RU" sz="1400" dirty="0" smtClean="0">
                <a:solidFill>
                  <a:srgbClr val="1000CC"/>
                </a:solidFill>
              </a:rPr>
              <a:t>2024</a:t>
            </a:r>
            <a:endParaRPr lang="ru-RU" sz="1400" dirty="0">
              <a:solidFill>
                <a:srgbClr val="1000CC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CFD78C3E-9FC1-5B4A-823D-18C56618AD49}"/>
              </a:ext>
            </a:extLst>
          </p:cNvPr>
          <p:cNvSpPr txBox="1"/>
          <p:nvPr/>
        </p:nvSpPr>
        <p:spPr>
          <a:xfrm>
            <a:off x="0" y="1446468"/>
            <a:ext cx="9144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buNone/>
            </a:pPr>
            <a:endParaRPr lang="ru-RU" sz="2400" dirty="0">
              <a:solidFill>
                <a:srgbClr val="1000CC"/>
              </a:solidFill>
            </a:endParaRPr>
          </a:p>
          <a:p>
            <a:pPr marL="0" indent="0" algn="just">
              <a:buNone/>
            </a:pPr>
            <a:endParaRPr lang="ru-RU" sz="2400" dirty="0">
              <a:solidFill>
                <a:srgbClr val="1000CC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4DB3B998-C5FD-7445-A70F-58CAD91157D7}"/>
              </a:ext>
            </a:extLst>
          </p:cNvPr>
          <p:cNvSpPr txBox="1"/>
          <p:nvPr/>
        </p:nvSpPr>
        <p:spPr>
          <a:xfrm>
            <a:off x="395536" y="1446468"/>
            <a:ext cx="864096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ru-RU" sz="1800" dirty="0" smtClean="0">
                <a:solidFill>
                  <a:srgbClr val="1000CC"/>
                </a:solidFill>
              </a:rPr>
              <a:t>Пользователю доступен функционал выбора папок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1000CC"/>
                </a:solidFill>
              </a:rPr>
              <a:t>Способ</a:t>
            </a:r>
          </a:p>
          <a:p>
            <a:pPr marL="0" indent="0" algn="just">
              <a:buNone/>
            </a:pPr>
            <a:endParaRPr lang="ru-RU" sz="1800" dirty="0">
              <a:solidFill>
                <a:srgbClr val="1000CC"/>
              </a:solidFill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rgbClr val="1000CC"/>
                </a:solidFill>
              </a:rPr>
              <a:t>Программа работает файлы копируются</a:t>
            </a:r>
            <a:r>
              <a:rPr lang="ru-RU" sz="1800" dirty="0" smtClean="0">
                <a:solidFill>
                  <a:srgbClr val="1000CC"/>
                </a:solidFill>
              </a:rPr>
              <a:t>  </a:t>
            </a:r>
            <a:endParaRPr lang="ru-RU" sz="1800" dirty="0">
              <a:solidFill>
                <a:srgbClr val="1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3595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6541</TotalTime>
  <Words>226</Words>
  <Application>Microsoft Office PowerPoint</Application>
  <PresentationFormat>Экран (4:3)</PresentationFormat>
  <Paragraphs>49</Paragraphs>
  <Slides>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ФАКУЛЬТЕТЕ ВМК МГУ ИМ. М.В. ЛОМОНОСОВА</dc:title>
  <dc:creator>Berezin</dc:creator>
  <cp:lastModifiedBy>Ерошина Виктория</cp:lastModifiedBy>
  <cp:revision>346</cp:revision>
  <cp:lastPrinted>1601-01-01T00:00:00Z</cp:lastPrinted>
  <dcterms:created xsi:type="dcterms:W3CDTF">2000-12-25T11:02:52Z</dcterms:created>
  <dcterms:modified xsi:type="dcterms:W3CDTF">2024-01-21T19:53:22Z</dcterms:modified>
</cp:coreProperties>
</file>