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312" r:id="rId3"/>
    <p:sldId id="311" r:id="rId4"/>
    <p:sldId id="313" r:id="rId5"/>
    <p:sldId id="315" r:id="rId6"/>
    <p:sldId id="316" r:id="rId7"/>
    <p:sldId id="314" r:id="rId8"/>
    <p:sldId id="318" r:id="rId9"/>
    <p:sldId id="309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едотов Михаил" initials="Ф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000CC"/>
    <a:srgbClr val="000000"/>
    <a:srgbClr val="0032CC"/>
    <a:srgbClr val="001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2"/>
    <p:restoredTop sz="94694"/>
  </p:normalViewPr>
  <p:slideViewPr>
    <p:cSldViewPr>
      <p:cViewPr varScale="1">
        <p:scale>
          <a:sx n="113" d="100"/>
          <a:sy n="113" d="100"/>
        </p:scale>
        <p:origin x="16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4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5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8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49775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6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0697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495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 Cyr" charset="0"/>
                <a:cs typeface="Segoe UI" charset="0"/>
              </a:defRPr>
            </a:lvl1pPr>
          </a:lstStyle>
          <a:p>
            <a:pPr>
              <a:defRPr/>
            </a:pPr>
            <a:r>
              <a:rPr lang="ru-RU" altLang="ru-RU"/>
              <a:t>06.02.02    About VMK faculty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495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 Cyr" charset="0"/>
                <a:cs typeface="Segoe UI" charset="0"/>
              </a:defRPr>
            </a:lvl1pPr>
          </a:lstStyle>
          <a:p>
            <a:pPr>
              <a:defRPr/>
            </a:pPr>
            <a:fld id="{2E097C45-5180-42FF-9AA5-9B5387514F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7092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9"/>
          <p:cNvSpPr>
            <a:spLocks noGrp="1" noChangeArrowheads="1"/>
          </p:cNvSpPr>
          <p:nvPr>
            <p:ph type="ftr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Times New Roman Cyr" charset="0"/>
              </a:rPr>
              <a:t>06.02.02    About VMK faculty</a:t>
            </a:r>
          </a:p>
        </p:txBody>
      </p:sp>
      <p:sp>
        <p:nvSpPr>
          <p:cNvPr id="21507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27D87645-DD93-4C72-9A9A-C0000FE27758}" type="slidenum">
              <a:rPr lang="ru-RU" altLang="ru-RU">
                <a:solidFill>
                  <a:srgbClr val="000000"/>
                </a:solidFill>
                <a:latin typeface="Times New Roman Cyr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Times New Roman Cyr" charset="0"/>
            </a:endParaRPr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0" y="8686800"/>
            <a:ext cx="29606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606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FC2B043-341F-4FE6-8F59-FFCC3D6E6F2C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FBA2EA1-59FB-47E3-AF77-F63A32EF3879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DE57C3F-E652-49D6-96DD-2B4D87A2A26C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4" name="Rectangle 7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11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DEAF-70A3-4DF2-9638-AC5493C2FDF0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3B151C-C307-6240-A01E-0ACC2E49C5F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8303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E6E0-B29F-4C34-8EA9-4C6E7168153A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06115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6825" y="274638"/>
            <a:ext cx="1784350" cy="57991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274638"/>
            <a:ext cx="5203825" cy="57991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3479F-7A0A-4420-BC74-CA0E4A5971F3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6052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© Факультет ВМК МГУ, 2012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1FCD-F50E-4949-84F3-96E59F47F368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974F9C-E58B-9646-9098-0AEB56D9AC6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405305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© Факультет ВМК МГУ, 2012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6A179-4E58-4363-8009-CF356D0A5036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3B6B93-CF8F-194B-A510-B5C09C1C9761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112564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494088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088" y="1981200"/>
            <a:ext cx="3494087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EFBE-035E-4CF5-B0DC-127EE2CB03D8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75991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592A-63D9-40AB-94E4-3C5F23772A2D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07416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4E0D-0E24-4C1B-8A4A-CFC3380E01E5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89035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B442-A87F-46E2-8075-2F2EA435D5A2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71645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F2D2-409A-4A4D-AE8C-2DE43A5610D6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18317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17D0-1B48-4A90-A0B9-C9B597C8B8B0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42813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8827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19.02.18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3492500" y="6400800"/>
            <a:ext cx="2873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altLang="ru-RU"/>
              <a:t>© Факультет ВМК МГУ, 2012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092950" y="6400800"/>
            <a:ext cx="18827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B5A1B3-4086-43E2-B107-840877AE1504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4057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щёлкните мышью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1108075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063DE8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55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4D54B1-3A54-3046-BF6D-4A366514CE7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79500" y="215900"/>
            <a:ext cx="717391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9000"/>
              </a:lnSpc>
              <a:buClrTx/>
              <a:buFontTx/>
              <a:buNone/>
            </a:pPr>
            <a:r>
              <a:rPr lang="ru-RU" altLang="ru-RU" sz="2800" b="1" dirty="0">
                <a:solidFill>
                  <a:srgbClr val="000080"/>
                </a:solidFill>
              </a:rPr>
              <a:t>Факультет вычислительной математики и кибернетики</a:t>
            </a:r>
          </a:p>
          <a:p>
            <a:pPr algn="ctr">
              <a:lnSpc>
                <a:spcPct val="89000"/>
              </a:lnSpc>
              <a:buClrTx/>
              <a:buFontTx/>
              <a:buNone/>
            </a:pPr>
            <a:br>
              <a:rPr lang="ru-RU" altLang="ru-RU" sz="2800" b="1" dirty="0">
                <a:solidFill>
                  <a:srgbClr val="000080"/>
                </a:solidFill>
              </a:rPr>
            </a:br>
            <a:r>
              <a:rPr lang="ru-RU" altLang="ru-RU" sz="2800" b="1" dirty="0">
                <a:solidFill>
                  <a:srgbClr val="000080"/>
                </a:solidFill>
              </a:rPr>
              <a:t>МГУ имени М.В. Ломоносова</a:t>
            </a:r>
          </a:p>
          <a:p>
            <a:pPr algn="ctr">
              <a:lnSpc>
                <a:spcPct val="89000"/>
              </a:lnSpc>
              <a:buClrTx/>
              <a:buFontTx/>
              <a:buNone/>
            </a:pPr>
            <a:r>
              <a:rPr lang="ru-RU" altLang="ru-RU" sz="2000" b="1" dirty="0">
                <a:solidFill>
                  <a:srgbClr val="000080"/>
                </a:solidFill>
              </a:rPr>
              <a:t>Программа профессиональной переподготовки «Прикладное программирование (языки С и С++)» 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2388"/>
            <a:ext cx="913765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03DB61-3DCF-BC4F-9D0A-EC1FAB696134}"/>
              </a:ext>
            </a:extLst>
          </p:cNvPr>
          <p:cNvSpPr txBox="1"/>
          <p:nvPr/>
        </p:nvSpPr>
        <p:spPr>
          <a:xfrm>
            <a:off x="2771800" y="2780928"/>
            <a:ext cx="547208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rgbClr val="000080"/>
                </a:solidFill>
              </a:rPr>
              <a:t>Разработка программного модуля </a:t>
            </a:r>
            <a:r>
              <a:rPr lang="ru-RU" altLang="ru-RU" b="1" dirty="0">
                <a:solidFill>
                  <a:srgbClr val="000080"/>
                </a:solidFill>
              </a:rPr>
              <a:t>«</a:t>
            </a:r>
            <a:r>
              <a:rPr lang="ru-RU" altLang="ru-RU" sz="1800" b="1" dirty="0">
                <a:solidFill>
                  <a:srgbClr val="000080"/>
                </a:solidFill>
              </a:rPr>
              <a:t>Библиотека </a:t>
            </a:r>
            <a:r>
              <a:rPr lang="ru-RU" altLang="ru-RU" b="1" dirty="0">
                <a:solidFill>
                  <a:srgbClr val="000080"/>
                </a:solidFill>
              </a:rPr>
              <a:t>м</a:t>
            </a:r>
            <a:r>
              <a:rPr lang="ru-RU" altLang="ru-RU" sz="1800" b="1" dirty="0">
                <a:solidFill>
                  <a:srgbClr val="000080"/>
                </a:solidFill>
              </a:rPr>
              <a:t>атричные вычисления»</a:t>
            </a:r>
          </a:p>
          <a:p>
            <a:pPr algn="ctr"/>
            <a:endParaRPr lang="ru-RU" b="1" dirty="0">
              <a:solidFill>
                <a:srgbClr val="000080"/>
              </a:solidFill>
            </a:endParaRPr>
          </a:p>
          <a:p>
            <a:pPr algn="ctr"/>
            <a:r>
              <a:rPr lang="ru-RU" b="1" dirty="0">
                <a:solidFill>
                  <a:srgbClr val="000080"/>
                </a:solidFill>
              </a:rPr>
              <a:t>Выполнила: Казанская Юлия Александровна</a:t>
            </a:r>
          </a:p>
          <a:p>
            <a:pPr algn="ctr"/>
            <a:r>
              <a:rPr lang="ru-RU" b="1" dirty="0">
                <a:solidFill>
                  <a:srgbClr val="000080"/>
                </a:solidFill>
              </a:rPr>
              <a:t>Научный руководитель: Якушин Алексей Валериевич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>
                <a:latin typeface="+mj-lt"/>
                <a:ea typeface="+mj-ea"/>
                <a:cs typeface="+mj-cs"/>
              </a:rPr>
              <a:t>Постановка задачи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9A7266-71BD-4D17-AA39-B8B66CAEA0A3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A35B7-D908-474A-84D9-C007ACA4043C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E1F55A-33A5-422B-A259-1797ED8CD67E}"/>
              </a:ext>
            </a:extLst>
          </p:cNvPr>
          <p:cNvSpPr txBox="1"/>
          <p:nvPr/>
        </p:nvSpPr>
        <p:spPr>
          <a:xfrm>
            <a:off x="467544" y="1628800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Основной целью данной работы было создание библиотеки матричных вычислений на языке программирования C, в которой была бы определена структура матрицы, а также реализованы основные функции для работы с ними.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Библиотека может быть использована для учебных целей при выполнении лабораторных работ.</a:t>
            </a:r>
            <a:br>
              <a:rPr lang="ru-RU" dirty="0">
                <a:solidFill>
                  <a:schemeClr val="tx1"/>
                </a:solidFill>
              </a:rPr>
            </a:b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Сборка должна осуществляться с помощью </a:t>
            </a:r>
            <a:r>
              <a:rPr lang="en-US" dirty="0" err="1">
                <a:solidFill>
                  <a:schemeClr val="tx1"/>
                </a:solidFill>
              </a:rPr>
              <a:t>Makefile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Должны быть прописаны цели для сборки библиотеки, тестирования, запуска тестовой программы.</a:t>
            </a: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id="{38897E7D-8F48-41AB-8DAD-B833103348A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2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55772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>
                <a:latin typeface="+mj-lt"/>
                <a:ea typeface="+mj-ea"/>
                <a:cs typeface="+mj-cs"/>
              </a:rPr>
              <a:t>Общее описание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9A7266-71BD-4D17-AA39-B8B66CAEA0A3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A35B7-D908-474A-84D9-C007ACA4043C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BC7836-4938-461C-8C73-70CA9328EF19}"/>
              </a:ext>
            </a:extLst>
          </p:cNvPr>
          <p:cNvSpPr txBox="1"/>
          <p:nvPr/>
        </p:nvSpPr>
        <p:spPr>
          <a:xfrm>
            <a:off x="296251" y="1267233"/>
            <a:ext cx="8496944" cy="5410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 рамках разработки библиотеки «Матричные вычисления» были определены следующие функции: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Создание матриц 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Сложение матриц 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Вычитание матриц 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Умножение матриц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Нахождение определителя 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Нахождение обратной матрицы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Сравнение матриц 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Умножение матрицы на число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Транспонирование матрицы </a:t>
            </a:r>
          </a:p>
          <a:p>
            <a:pPr marL="1143000" lvl="2" indent="-2286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Нахождение матрицы алгебраических дополнений</a:t>
            </a:r>
          </a:p>
          <a:p>
            <a:pPr lvl="2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Ввод матрицы с клавиатуры </a:t>
            </a:r>
          </a:p>
          <a:p>
            <a:pPr lvl="2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Вывод матрицы в терминал</a:t>
            </a:r>
          </a:p>
          <a:p>
            <a:pPr lvl="2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Очистка памяти после удаления матрицы</a:t>
            </a:r>
          </a:p>
          <a:p>
            <a:pPr lvl="2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 Копирование матрицы</a:t>
            </a:r>
          </a:p>
          <a:p>
            <a:pPr lvl="2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id="{9F70712E-F94C-4F85-9881-0830CFA4A66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3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28531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9A7266-71BD-4D17-AA39-B8B66CAEA0A3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A35B7-D908-474A-84D9-C007ACA4043C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B816FBD-79C8-43B4-B2C3-AF4EB1959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71" y="2412178"/>
            <a:ext cx="5019675" cy="10763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437EF9-0928-44C1-B9FB-21D359D3F7B2}"/>
              </a:ext>
            </a:extLst>
          </p:cNvPr>
          <p:cNvSpPr txBox="1"/>
          <p:nvPr/>
        </p:nvSpPr>
        <p:spPr>
          <a:xfrm>
            <a:off x="467545" y="1556792"/>
            <a:ext cx="8280920" cy="367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</a:rPr>
              <a:t>Функции возвращают результирующий код: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F9D1712-ECD6-4DBC-9686-B5D942251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475" y="4101809"/>
            <a:ext cx="3819525" cy="17716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79841B1-703A-493B-8B75-3C6487340066}"/>
              </a:ext>
            </a:extLst>
          </p:cNvPr>
          <p:cNvSpPr txBox="1"/>
          <p:nvPr/>
        </p:nvSpPr>
        <p:spPr>
          <a:xfrm>
            <a:off x="620246" y="4101809"/>
            <a:ext cx="41073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Реализована структура для удобной работы с матрицами.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Все элементы матрицы – числа типа </a:t>
            </a:r>
            <a:r>
              <a:rPr lang="en-US" dirty="0">
                <a:solidFill>
                  <a:schemeClr val="tx1"/>
                </a:solidFill>
              </a:rPr>
              <a:t>double. </a:t>
            </a:r>
            <a:r>
              <a:rPr lang="ru-RU" dirty="0">
                <a:solidFill>
                  <a:schemeClr val="tx1"/>
                </a:solidFill>
              </a:rPr>
              <a:t>А количество рядов и столбцов матрицы – типа </a:t>
            </a:r>
            <a:r>
              <a:rPr lang="en-US" dirty="0">
                <a:solidFill>
                  <a:schemeClr val="tx1"/>
                </a:solidFill>
              </a:rPr>
              <a:t>int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D9749BA7-A618-4A72-909F-4A5E2B6F7D56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spc="-20" dirty="0">
                <a:latin typeface="+mj-lt"/>
                <a:ea typeface="+mj-ea"/>
                <a:cs typeface="+mj-cs"/>
              </a:rPr>
              <a:t>Структура</a:t>
            </a: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D782211E-D33B-4902-BED8-A9CB6A68FE8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4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99502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9A7266-71BD-4D17-AA39-B8B66CAEA0A3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A35B7-D908-474A-84D9-C007ACA4043C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74DFF-3866-4EEB-BCAE-C7E41BDF9E56}"/>
              </a:ext>
            </a:extLst>
          </p:cNvPr>
          <p:cNvSpPr txBox="1"/>
          <p:nvPr/>
        </p:nvSpPr>
        <p:spPr>
          <a:xfrm>
            <a:off x="224243" y="1628800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Память во всех вычислениях под каждую матрицу выделяется динамически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заполняется нулями с помощью функции </a:t>
            </a:r>
            <a:r>
              <a:rPr lang="en-US" dirty="0" err="1">
                <a:solidFill>
                  <a:schemeClr val="tx1"/>
                </a:solidFill>
              </a:rPr>
              <a:t>calloc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каждой функции перед вычислениями происходят проверки на корректность матрицы: была ли выделена память, не пришел ли пустой указатель, не являются ли числа матрицы </a:t>
            </a:r>
            <a:r>
              <a:rPr lang="en-US" dirty="0">
                <a:solidFill>
                  <a:schemeClr val="tx1"/>
                </a:solidFill>
              </a:rPr>
              <a:t>NAN </a:t>
            </a:r>
            <a:r>
              <a:rPr lang="ru-RU" dirty="0">
                <a:solidFill>
                  <a:schemeClr val="tx1"/>
                </a:solidFill>
              </a:rPr>
              <a:t>или </a:t>
            </a:r>
            <a:r>
              <a:rPr lang="en-US" dirty="0">
                <a:solidFill>
                  <a:schemeClr val="tx1"/>
                </a:solidFill>
              </a:rPr>
              <a:t>INF</a:t>
            </a:r>
            <a:r>
              <a:rPr lang="ru-RU" dirty="0">
                <a:solidFill>
                  <a:schemeClr val="tx1"/>
                </a:solidFill>
              </a:rPr>
              <a:t> или не вышли ли мы за границы числа.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Далее, в зависимости от функции, идут проверки на размеры матрицы.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Например, при умножении двух матриц мы проверяем, что количество строк первой матрицы совпадает с количеством столбцов второй.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id="{24FCE0CE-45F8-4CF8-8163-02C3034DC68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5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273742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9A7266-71BD-4D17-AA39-B8B66CAEA0A3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A35B7-D908-474A-84D9-C007ACA4043C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EF4182-043E-4DE6-92F0-CBCD73F577DE}"/>
              </a:ext>
            </a:extLst>
          </p:cNvPr>
          <p:cNvSpPr txBox="1"/>
          <p:nvPr/>
        </p:nvSpPr>
        <p:spPr>
          <a:xfrm>
            <a:off x="539552" y="184482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 некоторых функциях была возможность выбора алгоритма реализации. Но так как данная библиотека предполагается использоваться для личных целей, а не обработки огромных матриц статистических данных, то алгоритм выбирался наиболее наглядный.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Так, например, было отдано предпочтение реализации алгоритму Гаусса, вместо разложения </a:t>
            </a:r>
            <a:r>
              <a:rPr lang="en-US" dirty="0">
                <a:solidFill>
                  <a:schemeClr val="tx1"/>
                </a:solidFill>
              </a:rPr>
              <a:t>LU.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DCD5F348-004E-4D87-867C-D256E2C6B05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6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229529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en-US" b="1" kern="0" spc="-20" dirty="0" err="1"/>
              <a:t>Makefile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9A7266-71BD-4D17-AA39-B8B66CAEA0A3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A35B7-D908-474A-84D9-C007ACA4043C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EFB4A-CF0D-4A52-95B9-A6152C2FB2D7}"/>
              </a:ext>
            </a:extLst>
          </p:cNvPr>
          <p:cNvSpPr txBox="1"/>
          <p:nvPr/>
        </p:nvSpPr>
        <p:spPr>
          <a:xfrm>
            <a:off x="323528" y="1168082"/>
            <a:ext cx="7920880" cy="4527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</a:rPr>
              <a:t>Сборка проекта для удобства была реализована через </a:t>
            </a:r>
            <a:r>
              <a:rPr lang="en-US" dirty="0" err="1">
                <a:solidFill>
                  <a:schemeClr val="tx1"/>
                </a:solidFill>
              </a:rPr>
              <a:t>makefile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chemeClr val="tx1"/>
                </a:solidFill>
              </a:rPr>
              <a:t>Makefile</a:t>
            </a:r>
            <a:r>
              <a:rPr lang="ru-RU" dirty="0">
                <a:solidFill>
                  <a:schemeClr val="tx1"/>
                </a:solidFill>
              </a:rPr>
              <a:t> содержит следующие цели: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b="1" dirty="0" err="1">
                <a:solidFill>
                  <a:schemeClr val="tx1"/>
                </a:solidFill>
              </a:rPr>
              <a:t>clean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Цель для очистки файлов, связанных с процессом тестирования с использованием GCOV (GNU </a:t>
            </a:r>
            <a:r>
              <a:rPr lang="ru-RU" dirty="0" err="1">
                <a:solidFill>
                  <a:schemeClr val="tx1"/>
                </a:solidFill>
              </a:rPr>
              <a:t>Coverage</a:t>
            </a:r>
            <a:r>
              <a:rPr lang="ru-RU" dirty="0">
                <a:solidFill>
                  <a:schemeClr val="tx1"/>
                </a:solidFill>
              </a:rPr>
              <a:t>). Это включает в себя удаление файлов с расширениями *.</a:t>
            </a:r>
            <a:r>
              <a:rPr lang="ru-RU" dirty="0" err="1">
                <a:solidFill>
                  <a:schemeClr val="tx1"/>
                </a:solidFill>
              </a:rPr>
              <a:t>gcda</a:t>
            </a:r>
            <a:r>
              <a:rPr lang="ru-RU" dirty="0">
                <a:solidFill>
                  <a:schemeClr val="tx1"/>
                </a:solidFill>
              </a:rPr>
              <a:t>, *.</a:t>
            </a:r>
            <a:r>
              <a:rPr lang="ru-RU" dirty="0" err="1">
                <a:solidFill>
                  <a:schemeClr val="tx1"/>
                </a:solidFill>
              </a:rPr>
              <a:t>gcno</a:t>
            </a:r>
            <a:r>
              <a:rPr lang="ru-RU" dirty="0">
                <a:solidFill>
                  <a:schemeClr val="tx1"/>
                </a:solidFill>
              </a:rPr>
              <a:t>, *.</a:t>
            </a:r>
            <a:r>
              <a:rPr lang="ru-RU" dirty="0" err="1">
                <a:solidFill>
                  <a:schemeClr val="tx1"/>
                </a:solidFill>
              </a:rPr>
              <a:t>gcov</a:t>
            </a:r>
            <a:r>
              <a:rPr lang="ru-RU" dirty="0">
                <a:solidFill>
                  <a:schemeClr val="tx1"/>
                </a:solidFill>
              </a:rPr>
              <a:t>, *.</a:t>
            </a:r>
            <a:r>
              <a:rPr lang="ru-RU" dirty="0" err="1">
                <a:solidFill>
                  <a:schemeClr val="tx1"/>
                </a:solidFill>
              </a:rPr>
              <a:t>info</a:t>
            </a:r>
            <a:r>
              <a:rPr lang="ru-RU" dirty="0">
                <a:solidFill>
                  <a:schemeClr val="tx1"/>
                </a:solidFill>
              </a:rPr>
              <a:t>, *.</a:t>
            </a:r>
            <a:r>
              <a:rPr lang="ru-RU" dirty="0" err="1">
                <a:solidFill>
                  <a:schemeClr val="tx1"/>
                </a:solidFill>
              </a:rPr>
              <a:t>log</a:t>
            </a:r>
            <a:r>
              <a:rPr lang="ru-RU" dirty="0">
                <a:solidFill>
                  <a:schemeClr val="tx1"/>
                </a:solidFill>
              </a:rPr>
              <a:t>, а также каталога </a:t>
            </a:r>
            <a:r>
              <a:rPr lang="ru-RU" dirty="0" err="1">
                <a:solidFill>
                  <a:schemeClr val="tx1"/>
                </a:solidFill>
              </a:rPr>
              <a:t>gcovreport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b="1" dirty="0" err="1">
                <a:solidFill>
                  <a:schemeClr val="tx1"/>
                </a:solidFill>
              </a:rPr>
              <a:t>format_google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Цель для форматирования кода согласно стилю Google с помощью </a:t>
            </a:r>
            <a:r>
              <a:rPr lang="ru-RU" dirty="0" err="1">
                <a:solidFill>
                  <a:schemeClr val="tx1"/>
                </a:solidFill>
              </a:rPr>
              <a:t>clang-format</a:t>
            </a:r>
            <a:r>
              <a:rPr lang="ru-RU" dirty="0">
                <a:solidFill>
                  <a:schemeClr val="tx1"/>
                </a:solidFill>
              </a:rPr>
              <a:t>. Это обеспечивает соблюдение стандартов оформления кода в проекте.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ru-RU" b="1" dirty="0">
                <a:solidFill>
                  <a:schemeClr val="tx1"/>
                </a:solidFill>
              </a:rPr>
              <a:t>_</a:t>
            </a:r>
            <a:r>
              <a:rPr lang="en-US" b="1" dirty="0">
                <a:solidFill>
                  <a:schemeClr val="tx1"/>
                </a:solidFill>
              </a:rPr>
              <a:t>matrix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r>
              <a:rPr lang="en-US" b="1" dirty="0">
                <a:solidFill>
                  <a:schemeClr val="tx1"/>
                </a:solidFill>
              </a:rPr>
              <a:t>a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Цель для сборки статической библиотеки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b="1" dirty="0" err="1">
                <a:solidFill>
                  <a:schemeClr val="tx1"/>
                </a:solidFill>
              </a:rPr>
              <a:t>gcov</a:t>
            </a:r>
            <a:r>
              <a:rPr lang="ru-RU" b="1" dirty="0">
                <a:solidFill>
                  <a:schemeClr val="tx1"/>
                </a:solidFill>
              </a:rPr>
              <a:t>_</a:t>
            </a:r>
            <a:r>
              <a:rPr lang="en-US" b="1" dirty="0">
                <a:solidFill>
                  <a:schemeClr val="tx1"/>
                </a:solidFill>
              </a:rPr>
              <a:t>report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Цель для запуска </a:t>
            </a:r>
            <a:r>
              <a:rPr lang="en-US" dirty="0">
                <a:solidFill>
                  <a:schemeClr val="tx1"/>
                </a:solidFill>
              </a:rPr>
              <a:t>unit </a:t>
            </a:r>
            <a:r>
              <a:rPr lang="ru-RU" dirty="0">
                <a:solidFill>
                  <a:schemeClr val="tx1"/>
                </a:solidFill>
              </a:rPr>
              <a:t>тестов и их визуализации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b="1" dirty="0" err="1">
                <a:solidFill>
                  <a:schemeClr val="tx1"/>
                </a:solidFill>
              </a:rPr>
              <a:t>valgrind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Цель для тестирования на наличие утечек памяти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dirty="0" err="1">
                <a:solidFill>
                  <a:schemeClr val="tx1"/>
                </a:solidFill>
              </a:rPr>
              <a:t>cppcheck</a:t>
            </a:r>
            <a:r>
              <a:rPr lang="ru-RU" dirty="0">
                <a:solidFill>
                  <a:schemeClr val="tx1"/>
                </a:solidFill>
              </a:rPr>
              <a:t>: Цель для запуска статического анализатора кода</a:t>
            </a:r>
          </a:p>
          <a:p>
            <a:pPr marL="34290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tx1"/>
                </a:solidFill>
              </a:rPr>
              <a:t>test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Цель для запуска тестов на каждую функцию отдельно</a:t>
            </a: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EBAB6EAF-0AE6-4EE3-A5B4-7B3968678BD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7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43342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E95FAA2-5B70-4CDB-8D16-9B944C7DB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00" y="3584562"/>
            <a:ext cx="8890199" cy="2946672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>
                <a:latin typeface="+mj-lt"/>
                <a:ea typeface="+mj-ea"/>
                <a:cs typeface="+mj-cs"/>
              </a:rPr>
              <a:t>Тестирование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89A7266-71BD-4D17-AA39-B8B66CAEA0A3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3A35B7-D908-474A-84D9-C007ACA4043C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5FFE50-105F-4337-B609-08DD834EF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78" y="1726906"/>
            <a:ext cx="6534150" cy="17716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294757-CA21-4764-94EB-AD882184C1F5}"/>
              </a:ext>
            </a:extLst>
          </p:cNvPr>
          <p:cNvSpPr txBox="1"/>
          <p:nvPr/>
        </p:nvSpPr>
        <p:spPr>
          <a:xfrm>
            <a:off x="251520" y="1381125"/>
            <a:ext cx="891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Было произведено тестирование программы на утечки памяти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написаны тесты</a:t>
            </a:r>
          </a:p>
        </p:txBody>
      </p:sp>
      <p:sp>
        <p:nvSpPr>
          <p:cNvPr id="10" name="Номер слайда 2">
            <a:extLst>
              <a:ext uri="{FF2B5EF4-FFF2-40B4-BE49-F238E27FC236}">
                <a16:creationId xmlns:a16="http://schemas.microsoft.com/office/drawing/2014/main" id="{DDBB6F2A-6B06-4225-9E8E-3E6389AE4A6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8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208822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B032AF-81BA-104F-A477-F381C06B8C1F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3254375" y="4976557"/>
            <a:ext cx="2873375" cy="434975"/>
          </a:xfrm>
        </p:spPr>
        <p:txBody>
          <a:bodyPr/>
          <a:lstStyle/>
          <a:p>
            <a:pPr>
              <a:defRPr/>
            </a:pPr>
            <a:r>
              <a:rPr lang="ru-RU" altLang="ru-RU" dirty="0"/>
              <a:t>© Факультет ВМК МГУ, 2012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B33D21B-94C8-3849-B656-AC149817C919}"/>
              </a:ext>
            </a:extLst>
          </p:cNvPr>
          <p:cNvSpPr txBox="1">
            <a:spLocks/>
          </p:cNvSpPr>
          <p:nvPr/>
        </p:nvSpPr>
        <p:spPr>
          <a:xfrm>
            <a:off x="3516695" y="434552"/>
            <a:ext cx="499093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200" b="1" kern="0" spc="-20" dirty="0">
                <a:solidFill>
                  <a:srgbClr val="001B80"/>
                </a:solidFill>
              </a:rPr>
              <a:t>Выводы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41B0B95-AFC1-439D-845C-F79C6DE8B754}"/>
              </a:ext>
            </a:extLst>
          </p:cNvPr>
          <p:cNvSpPr/>
          <p:nvPr/>
        </p:nvSpPr>
        <p:spPr bwMode="auto">
          <a:xfrm>
            <a:off x="3203848" y="6381328"/>
            <a:ext cx="2808312" cy="3961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solidFill>
                  <a:schemeClr val="bg1"/>
                </a:solidFill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AB908-7CB8-6541-AD43-3427FF0AE80E}"/>
              </a:ext>
            </a:extLst>
          </p:cNvPr>
          <p:cNvSpPr txBox="1"/>
          <p:nvPr/>
        </p:nvSpPr>
        <p:spPr>
          <a:xfrm>
            <a:off x="-27277" y="6381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0227D3-0EE0-4379-90B1-DA5B4BEF1ADE}"/>
              </a:ext>
            </a:extLst>
          </p:cNvPr>
          <p:cNvSpPr txBox="1"/>
          <p:nvPr/>
        </p:nvSpPr>
        <p:spPr>
          <a:xfrm>
            <a:off x="323528" y="1152063"/>
            <a:ext cx="8496944" cy="5418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</a:rPr>
              <a:t>В ходе работы были достигнуты следующие результаты:</a:t>
            </a: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</a:rPr>
              <a:t>Были реализованы основные алгоритмы для матричных операций, включая сложение, вычитание, умножение матриц, умножение на число, транспонирование матриц, нахождение обратной матрицы, нахождение матрицы алгебраических дополнений. Реализация данных алгоритмов обеспечивает точность и эффективность выполнения матричных операций.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chemeClr val="tx1"/>
                </a:solidFill>
              </a:rPr>
              <a:t>Были проведены </a:t>
            </a:r>
            <a:r>
              <a:rPr lang="en-US" dirty="0">
                <a:solidFill>
                  <a:schemeClr val="tx1"/>
                </a:solidFill>
              </a:rPr>
              <a:t>UNIT </a:t>
            </a:r>
            <a:r>
              <a:rPr lang="ru-RU" dirty="0">
                <a:solidFill>
                  <a:schemeClr val="tx1"/>
                </a:solidFill>
              </a:rPr>
              <a:t>тесты с использованием </a:t>
            </a:r>
            <a:r>
              <a:rPr lang="en-US" dirty="0" err="1">
                <a:solidFill>
                  <a:schemeClr val="tx1"/>
                </a:solidFill>
              </a:rPr>
              <a:t>Gcov</a:t>
            </a:r>
            <a:r>
              <a:rPr lang="ru-RU" dirty="0">
                <a:solidFill>
                  <a:schemeClr val="tx1"/>
                </a:solidFill>
              </a:rPr>
              <a:t> для проверки функциональности библиотеки. Тестирование позволило убедиться в корректности работы функций библиотеки и обеспечило надежность и стабильность ее функциональности.</a:t>
            </a: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</a:rPr>
              <a:t>В заключение можно отметить, что разработанная библиотека «Матричные вычисления» на языке С представляет собой инструмент для работы с матрицами. Она обладает необходимой точностью и удобством использования. Библиотека может быть применена в различных областях, таких как научные исследования, анализ данных, учебные проекты и другие.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B3125D40-F8FA-4E18-B6ED-412936DFD19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400800"/>
            <a:ext cx="1882775" cy="434975"/>
          </a:xfrm>
        </p:spPr>
        <p:txBody>
          <a:bodyPr/>
          <a:lstStyle/>
          <a:p>
            <a:pPr>
              <a:defRPr/>
            </a:pPr>
            <a:fld id="{2074B442-A87F-46E2-8075-2F2EA435D5A2}" type="slidenum">
              <a:rPr lang="ru-RU" altLang="ru-RU" smtClean="0">
                <a:solidFill>
                  <a:srgbClr val="1000CC"/>
                </a:solidFill>
              </a:rPr>
              <a:pPr>
                <a:defRPr/>
              </a:pPr>
              <a:t>9</a:t>
            </a:fld>
            <a:r>
              <a:rPr lang="ru-RU" altLang="ru-RU" dirty="0">
                <a:solidFill>
                  <a:srgbClr val="1000CC"/>
                </a:solidFill>
              </a:rPr>
              <a:t> / 9</a:t>
            </a:r>
          </a:p>
        </p:txBody>
      </p:sp>
    </p:spTree>
    <p:extLst>
      <p:ext uri="{BB962C8B-B14F-4D97-AF65-F5344CB8AC3E}">
        <p14:creationId xmlns:p14="http://schemas.microsoft.com/office/powerpoint/2010/main" val="928359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6550</TotalTime>
  <Words>720</Words>
  <Application>Microsoft Office PowerPoint</Application>
  <PresentationFormat>Экран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Symbol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ФАКУЛЬТЕТЕ ВМК МГУ ИМ. М.В. ЛОМОНОСОВА</dc:title>
  <dc:creator>Berezin</dc:creator>
  <cp:lastModifiedBy>Julia Kazanskaya</cp:lastModifiedBy>
  <cp:revision>351</cp:revision>
  <cp:lastPrinted>1601-01-01T00:00:00Z</cp:lastPrinted>
  <dcterms:created xsi:type="dcterms:W3CDTF">2000-12-25T11:02:52Z</dcterms:created>
  <dcterms:modified xsi:type="dcterms:W3CDTF">2024-01-30T11:14:18Z</dcterms:modified>
</cp:coreProperties>
</file>