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322" r:id="rId4"/>
    <p:sldId id="313" r:id="rId5"/>
    <p:sldId id="323" r:id="rId6"/>
    <p:sldId id="324" r:id="rId7"/>
    <p:sldId id="321" r:id="rId8"/>
    <p:sldId id="325" r:id="rId9"/>
    <p:sldId id="326" r:id="rId10"/>
    <p:sldId id="309" r:id="rId11"/>
  </p:sldIdLst>
  <p:sldSz cx="9144000" cy="6858000" type="screen4x3"/>
  <p:notesSz cx="6858000" cy="9144000"/>
  <p:defaultTextStyle>
    <a:defPPr>
      <a:defRPr lang="en-GB"/>
    </a:defPPr>
    <a:lvl1pPr algn="l" defTabSz="503114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832004" indent="-320002" algn="l" defTabSz="503114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280006" indent="-256001" algn="l" defTabSz="503114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792009" indent="-256001" algn="l" defTabSz="503114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304011" indent="-256001" algn="l" defTabSz="503114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560013" algn="l" defTabSz="1024005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3072016" algn="l" defTabSz="1024005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584018" algn="l" defTabSz="1024005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4096021" algn="l" defTabSz="1024005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2CC"/>
    <a:srgbClr val="000000"/>
    <a:srgbClr val="1000CC"/>
    <a:srgbClr val="001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737" autoAdjust="0"/>
  </p:normalViewPr>
  <p:slideViewPr>
    <p:cSldViewPr>
      <p:cViewPr>
        <p:scale>
          <a:sx n="150" d="100"/>
          <a:sy n="150" d="100"/>
        </p:scale>
        <p:origin x="-594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BA869-ECDB-4C07-9319-C850E914C3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9E6920-5F0E-43D4-BF81-196A3CC46264}">
      <dgm:prSet custT="1"/>
      <dgm:spPr/>
      <dgm:t>
        <a:bodyPr/>
        <a:lstStyle/>
        <a:p>
          <a:pPr rtl="0"/>
          <a:r>
            <a:rPr lang="ru-RU" sz="1200" dirty="0" smtClean="0"/>
            <a:t>1</a:t>
          </a:r>
          <a:endParaRPr lang="ru-RU" sz="1200" dirty="0"/>
        </a:p>
      </dgm:t>
    </dgm:pt>
    <dgm:pt modelId="{6C8F6565-B769-42B8-8B92-28E047756E1D}" type="parTrans" cxnId="{56D7F8F2-6AEA-4ED2-9D49-90BDBB2C656E}">
      <dgm:prSet/>
      <dgm:spPr/>
      <dgm:t>
        <a:bodyPr/>
        <a:lstStyle/>
        <a:p>
          <a:endParaRPr lang="ru-RU"/>
        </a:p>
      </dgm:t>
    </dgm:pt>
    <dgm:pt modelId="{BF5D70A2-CCFE-40D1-9DB1-AA22ECE69926}" type="sibTrans" cxnId="{56D7F8F2-6AEA-4ED2-9D49-90BDBB2C656E}">
      <dgm:prSet/>
      <dgm:spPr/>
      <dgm:t>
        <a:bodyPr/>
        <a:lstStyle/>
        <a:p>
          <a:endParaRPr lang="ru-RU"/>
        </a:p>
      </dgm:t>
    </dgm:pt>
    <dgm:pt modelId="{256FAF34-C328-47AF-ACC9-5813363F82B4}" type="pres">
      <dgm:prSet presAssocID="{960BA869-ECDB-4C07-9319-C850E914C3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494F9-823C-4A74-9286-ED5C40A924BA}" type="pres">
      <dgm:prSet presAssocID="{459E6920-5F0E-43D4-BF81-196A3CC46264}" presName="circ1TxSh" presStyleLbl="vennNode1" presStyleIdx="0" presStyleCnt="1" custLinFactNeighborX="-2152" custLinFactNeighborY="41686"/>
      <dgm:spPr/>
      <dgm:t>
        <a:bodyPr/>
        <a:lstStyle/>
        <a:p>
          <a:endParaRPr lang="ru-RU"/>
        </a:p>
      </dgm:t>
    </dgm:pt>
  </dgm:ptLst>
  <dgm:cxnLst>
    <dgm:cxn modelId="{56D7F8F2-6AEA-4ED2-9D49-90BDBB2C656E}" srcId="{960BA869-ECDB-4C07-9319-C850E914C3E6}" destId="{459E6920-5F0E-43D4-BF81-196A3CC46264}" srcOrd="0" destOrd="0" parTransId="{6C8F6565-B769-42B8-8B92-28E047756E1D}" sibTransId="{BF5D70A2-CCFE-40D1-9DB1-AA22ECE69926}"/>
    <dgm:cxn modelId="{D5059578-AA08-404A-8D5C-4AB87D97EE6C}" type="presOf" srcId="{960BA869-ECDB-4C07-9319-C850E914C3E6}" destId="{256FAF34-C328-47AF-ACC9-5813363F82B4}" srcOrd="0" destOrd="0" presId="urn:microsoft.com/office/officeart/2005/8/layout/venn1"/>
    <dgm:cxn modelId="{6D09F3DD-59A9-4129-80D1-440753576D6A}" type="presOf" srcId="{459E6920-5F0E-43D4-BF81-196A3CC46264}" destId="{6D1494F9-823C-4A74-9286-ED5C40A924BA}" srcOrd="0" destOrd="0" presId="urn:microsoft.com/office/officeart/2005/8/layout/venn1"/>
    <dgm:cxn modelId="{357315A0-4A4F-43CF-827E-7B7342E25AFB}" type="presParOf" srcId="{256FAF34-C328-47AF-ACC9-5813363F82B4}" destId="{6D1494F9-823C-4A74-9286-ED5C40A924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BA869-ECDB-4C07-9319-C850E914C3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E6920-5F0E-43D4-BF81-196A3CC46264}">
      <dgm:prSet custT="1"/>
      <dgm:spPr/>
      <dgm:t>
        <a:bodyPr/>
        <a:lstStyle/>
        <a:p>
          <a:pPr rtl="0"/>
          <a:r>
            <a:rPr lang="ru-RU" sz="1200" dirty="0" smtClean="0"/>
            <a:t>2</a:t>
          </a:r>
          <a:endParaRPr lang="ru-RU" sz="1200" dirty="0"/>
        </a:p>
      </dgm:t>
    </dgm:pt>
    <dgm:pt modelId="{6C8F6565-B769-42B8-8B92-28E047756E1D}" type="parTrans" cxnId="{56D7F8F2-6AEA-4ED2-9D49-90BDBB2C656E}">
      <dgm:prSet/>
      <dgm:spPr/>
      <dgm:t>
        <a:bodyPr/>
        <a:lstStyle/>
        <a:p>
          <a:endParaRPr lang="ru-RU"/>
        </a:p>
      </dgm:t>
    </dgm:pt>
    <dgm:pt modelId="{BF5D70A2-CCFE-40D1-9DB1-AA22ECE69926}" type="sibTrans" cxnId="{56D7F8F2-6AEA-4ED2-9D49-90BDBB2C656E}">
      <dgm:prSet/>
      <dgm:spPr/>
      <dgm:t>
        <a:bodyPr/>
        <a:lstStyle/>
        <a:p>
          <a:endParaRPr lang="ru-RU"/>
        </a:p>
      </dgm:t>
    </dgm:pt>
    <dgm:pt modelId="{256FAF34-C328-47AF-ACC9-5813363F82B4}" type="pres">
      <dgm:prSet presAssocID="{960BA869-ECDB-4C07-9319-C850E914C3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494F9-823C-4A74-9286-ED5C40A924BA}" type="pres">
      <dgm:prSet presAssocID="{459E6920-5F0E-43D4-BF81-196A3CC46264}" presName="circ1TxSh" presStyleLbl="vennNode1" presStyleIdx="0" presStyleCnt="1" custLinFactNeighborX="37481" custLinFactNeighborY="7694"/>
      <dgm:spPr/>
      <dgm:t>
        <a:bodyPr/>
        <a:lstStyle/>
        <a:p>
          <a:endParaRPr lang="ru-RU"/>
        </a:p>
      </dgm:t>
    </dgm:pt>
  </dgm:ptLst>
  <dgm:cxnLst>
    <dgm:cxn modelId="{56D7F8F2-6AEA-4ED2-9D49-90BDBB2C656E}" srcId="{960BA869-ECDB-4C07-9319-C850E914C3E6}" destId="{459E6920-5F0E-43D4-BF81-196A3CC46264}" srcOrd="0" destOrd="0" parTransId="{6C8F6565-B769-42B8-8B92-28E047756E1D}" sibTransId="{BF5D70A2-CCFE-40D1-9DB1-AA22ECE69926}"/>
    <dgm:cxn modelId="{814B0B78-6943-465C-B7CA-5FC2E7D4B38A}" type="presOf" srcId="{459E6920-5F0E-43D4-BF81-196A3CC46264}" destId="{6D1494F9-823C-4A74-9286-ED5C40A924BA}" srcOrd="0" destOrd="0" presId="urn:microsoft.com/office/officeart/2005/8/layout/venn1"/>
    <dgm:cxn modelId="{68CF8A67-44BF-4BD4-AC26-8BA022537707}" type="presOf" srcId="{960BA869-ECDB-4C07-9319-C850E914C3E6}" destId="{256FAF34-C328-47AF-ACC9-5813363F82B4}" srcOrd="0" destOrd="0" presId="urn:microsoft.com/office/officeart/2005/8/layout/venn1"/>
    <dgm:cxn modelId="{FFB603FA-990C-45F1-A84B-A652EF5C01D1}" type="presParOf" srcId="{256FAF34-C328-47AF-ACC9-5813363F82B4}" destId="{6D1494F9-823C-4A74-9286-ED5C40A924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BA869-ECDB-4C07-9319-C850E914C3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E6920-5F0E-43D4-BF81-196A3CC46264}">
      <dgm:prSet custT="1"/>
      <dgm:spPr/>
      <dgm:t>
        <a:bodyPr/>
        <a:lstStyle/>
        <a:p>
          <a:pPr rtl="0"/>
          <a:r>
            <a:rPr lang="ru-RU" sz="1200" dirty="0" smtClean="0"/>
            <a:t>5</a:t>
          </a:r>
          <a:endParaRPr lang="ru-RU" sz="1200" dirty="0"/>
        </a:p>
      </dgm:t>
    </dgm:pt>
    <dgm:pt modelId="{6C8F6565-B769-42B8-8B92-28E047756E1D}" type="parTrans" cxnId="{56D7F8F2-6AEA-4ED2-9D49-90BDBB2C656E}">
      <dgm:prSet/>
      <dgm:spPr/>
      <dgm:t>
        <a:bodyPr/>
        <a:lstStyle/>
        <a:p>
          <a:endParaRPr lang="ru-RU"/>
        </a:p>
      </dgm:t>
    </dgm:pt>
    <dgm:pt modelId="{BF5D70A2-CCFE-40D1-9DB1-AA22ECE69926}" type="sibTrans" cxnId="{56D7F8F2-6AEA-4ED2-9D49-90BDBB2C656E}">
      <dgm:prSet/>
      <dgm:spPr/>
      <dgm:t>
        <a:bodyPr/>
        <a:lstStyle/>
        <a:p>
          <a:endParaRPr lang="ru-RU"/>
        </a:p>
      </dgm:t>
    </dgm:pt>
    <dgm:pt modelId="{256FAF34-C328-47AF-ACC9-5813363F82B4}" type="pres">
      <dgm:prSet presAssocID="{960BA869-ECDB-4C07-9319-C850E914C3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494F9-823C-4A74-9286-ED5C40A924BA}" type="pres">
      <dgm:prSet presAssocID="{459E6920-5F0E-43D4-BF81-196A3CC46264}" presName="circ1TxSh" presStyleLbl="vennNode1" presStyleIdx="0" presStyleCnt="1" custLinFactY="-4304" custLinFactNeighborX="-73507" custLinFactNeighborY="-100000"/>
      <dgm:spPr/>
      <dgm:t>
        <a:bodyPr/>
        <a:lstStyle/>
        <a:p>
          <a:endParaRPr lang="ru-RU"/>
        </a:p>
      </dgm:t>
    </dgm:pt>
  </dgm:ptLst>
  <dgm:cxnLst>
    <dgm:cxn modelId="{56D7F8F2-6AEA-4ED2-9D49-90BDBB2C656E}" srcId="{960BA869-ECDB-4C07-9319-C850E914C3E6}" destId="{459E6920-5F0E-43D4-BF81-196A3CC46264}" srcOrd="0" destOrd="0" parTransId="{6C8F6565-B769-42B8-8B92-28E047756E1D}" sibTransId="{BF5D70A2-CCFE-40D1-9DB1-AA22ECE69926}"/>
    <dgm:cxn modelId="{A2101130-5375-4F13-B447-E9046E45D831}" type="presOf" srcId="{459E6920-5F0E-43D4-BF81-196A3CC46264}" destId="{6D1494F9-823C-4A74-9286-ED5C40A924BA}" srcOrd="0" destOrd="0" presId="urn:microsoft.com/office/officeart/2005/8/layout/venn1"/>
    <dgm:cxn modelId="{67173376-9270-4BD4-B8B7-C79D7E59892C}" type="presOf" srcId="{960BA869-ECDB-4C07-9319-C850E914C3E6}" destId="{256FAF34-C328-47AF-ACC9-5813363F82B4}" srcOrd="0" destOrd="0" presId="urn:microsoft.com/office/officeart/2005/8/layout/venn1"/>
    <dgm:cxn modelId="{7CDE4AAD-7FAD-424A-8629-8551CF40E2CD}" type="presParOf" srcId="{256FAF34-C328-47AF-ACC9-5813363F82B4}" destId="{6D1494F9-823C-4A74-9286-ED5C40A924B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494F9-823C-4A74-9286-ED5C40A924BA}">
      <dsp:nvSpPr>
        <dsp:cNvPr id="0" name=""/>
        <dsp:cNvSpPr/>
      </dsp:nvSpPr>
      <dsp:spPr>
        <a:xfrm>
          <a:off x="0" y="0"/>
          <a:ext cx="345183" cy="34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</a:t>
          </a:r>
          <a:endParaRPr lang="ru-RU" sz="1200" kern="1200" dirty="0"/>
        </a:p>
      </dsp:txBody>
      <dsp:txXfrm>
        <a:off x="50551" y="50551"/>
        <a:ext cx="244081" cy="24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494F9-823C-4A74-9286-ED5C40A924BA}">
      <dsp:nvSpPr>
        <dsp:cNvPr id="0" name=""/>
        <dsp:cNvSpPr/>
      </dsp:nvSpPr>
      <dsp:spPr>
        <a:xfrm>
          <a:off x="14856" y="0"/>
          <a:ext cx="345183" cy="34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</a:t>
          </a:r>
          <a:endParaRPr lang="ru-RU" sz="1200" kern="1200" dirty="0"/>
        </a:p>
      </dsp:txBody>
      <dsp:txXfrm>
        <a:off x="65407" y="50551"/>
        <a:ext cx="244081" cy="244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494F9-823C-4A74-9286-ED5C40A924BA}">
      <dsp:nvSpPr>
        <dsp:cNvPr id="0" name=""/>
        <dsp:cNvSpPr/>
      </dsp:nvSpPr>
      <dsp:spPr>
        <a:xfrm>
          <a:off x="0" y="0"/>
          <a:ext cx="345183" cy="3451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</a:t>
          </a:r>
          <a:endParaRPr lang="ru-RU" sz="1200" kern="1200" dirty="0"/>
        </a:p>
      </dsp:txBody>
      <dsp:txXfrm>
        <a:off x="50551" y="50551"/>
        <a:ext cx="244081" cy="24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D946F-20EF-4019-B0F8-4E46A852104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9A6D-AE56-4E64-8190-26A7C5CC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716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7092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5031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32004" indent="-320002" algn="l" defTabSz="5031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80006" indent="-256001" algn="l" defTabSz="5031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92009" indent="-256001" algn="l" defTabSz="5031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304011" indent="-256001" algn="l" defTabSz="5031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560013" algn="l" defTabSz="1024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72016" algn="l" defTabSz="1024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84018" algn="l" defTabSz="1024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96021" algn="l" defTabSz="1024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 Cyr" charset="0"/>
              </a:rPr>
              <a:t>06.02.02    About VMK faculty</a:t>
            </a: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27D87645-DD93-4C72-9A9A-C0000FE27758}" type="slidenum">
              <a:rPr lang="ru-RU" altLang="ru-RU">
                <a:solidFill>
                  <a:srgbClr val="000000"/>
                </a:solidFill>
                <a:latin typeface="Times New Roman Cyr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11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3425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14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3425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14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2003" indent="0" algn="ctr">
              <a:buNone/>
              <a:defRPr/>
            </a:lvl2pPr>
            <a:lvl3pPr marL="1024005" indent="0" algn="ctr">
              <a:buNone/>
              <a:defRPr/>
            </a:lvl3pPr>
            <a:lvl4pPr marL="1536008" indent="0" algn="ctr">
              <a:buNone/>
              <a:defRPr/>
            </a:lvl4pPr>
            <a:lvl5pPr marL="2048010" indent="0" algn="ctr">
              <a:buNone/>
              <a:defRPr/>
            </a:lvl5pPr>
            <a:lvl6pPr marL="2560013" indent="0" algn="ctr">
              <a:buNone/>
              <a:defRPr/>
            </a:lvl6pPr>
            <a:lvl7pPr marL="3072016" indent="0" algn="ctr">
              <a:buNone/>
              <a:defRPr/>
            </a:lvl7pPr>
            <a:lvl8pPr marL="3584018" indent="0" algn="ctr">
              <a:buNone/>
              <a:defRPr/>
            </a:lvl8pPr>
            <a:lvl9pPr marL="409602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3B151C-C307-6240-A01E-0ACC2E49C5F5}"/>
              </a:ext>
            </a:extLst>
          </p:cNvPr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  <p:extLst>
      <p:ext uri="{BB962C8B-B14F-4D97-AF65-F5344CB8AC3E}">
        <p14:creationId xmlns:p14="http://schemas.microsoft.com/office/powerpoint/2010/main" val="83035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06115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6825" y="274639"/>
            <a:ext cx="1784350" cy="57991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274639"/>
            <a:ext cx="5203825" cy="5799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36052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974F9C-E58B-9646-9098-0AEB56D9AC65}"/>
              </a:ext>
            </a:extLst>
          </p:cNvPr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  <p:extLst>
      <p:ext uri="{BB962C8B-B14F-4D97-AF65-F5344CB8AC3E}">
        <p14:creationId xmlns:p14="http://schemas.microsoft.com/office/powerpoint/2010/main" val="40530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2200"/>
            </a:lvl1pPr>
            <a:lvl2pPr marL="512003" indent="0">
              <a:buNone/>
              <a:defRPr sz="2000"/>
            </a:lvl2pPr>
            <a:lvl3pPr marL="1024005" indent="0">
              <a:buNone/>
              <a:defRPr sz="1800"/>
            </a:lvl3pPr>
            <a:lvl4pPr marL="1536008" indent="0">
              <a:buNone/>
              <a:defRPr sz="1600"/>
            </a:lvl4pPr>
            <a:lvl5pPr marL="2048010" indent="0">
              <a:buNone/>
              <a:defRPr sz="1600"/>
            </a:lvl5pPr>
            <a:lvl6pPr marL="2560013" indent="0">
              <a:buNone/>
              <a:defRPr sz="1600"/>
            </a:lvl6pPr>
            <a:lvl7pPr marL="3072016" indent="0">
              <a:buNone/>
              <a:defRPr sz="1600"/>
            </a:lvl7pPr>
            <a:lvl8pPr marL="3584018" indent="0">
              <a:buNone/>
              <a:defRPr sz="1600"/>
            </a:lvl8pPr>
            <a:lvl9pPr marL="4096021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3B6B93-CF8F-194B-A510-B5C09C1C9761}"/>
              </a:ext>
            </a:extLst>
          </p:cNvPr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  <p:extLst>
      <p:ext uri="{BB962C8B-B14F-4D97-AF65-F5344CB8AC3E}">
        <p14:creationId xmlns:p14="http://schemas.microsoft.com/office/powerpoint/2010/main" val="112564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981203"/>
            <a:ext cx="3494088" cy="40925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9" y="1981203"/>
            <a:ext cx="3494087" cy="40925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75991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03" indent="0">
              <a:buNone/>
              <a:defRPr sz="2200" b="1"/>
            </a:lvl2pPr>
            <a:lvl3pPr marL="1024005" indent="0">
              <a:buNone/>
              <a:defRPr sz="2000" b="1"/>
            </a:lvl3pPr>
            <a:lvl4pPr marL="1536008" indent="0">
              <a:buNone/>
              <a:defRPr sz="1800" b="1"/>
            </a:lvl4pPr>
            <a:lvl5pPr marL="2048010" indent="0">
              <a:buNone/>
              <a:defRPr sz="1800" b="1"/>
            </a:lvl5pPr>
            <a:lvl6pPr marL="2560013" indent="0">
              <a:buNone/>
              <a:defRPr sz="1800" b="1"/>
            </a:lvl6pPr>
            <a:lvl7pPr marL="3072016" indent="0">
              <a:buNone/>
              <a:defRPr sz="1800" b="1"/>
            </a:lvl7pPr>
            <a:lvl8pPr marL="3584018" indent="0">
              <a:buNone/>
              <a:defRPr sz="1800" b="1"/>
            </a:lvl8pPr>
            <a:lvl9pPr marL="4096021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03" indent="0">
              <a:buNone/>
              <a:defRPr sz="2200" b="1"/>
            </a:lvl2pPr>
            <a:lvl3pPr marL="1024005" indent="0">
              <a:buNone/>
              <a:defRPr sz="2000" b="1"/>
            </a:lvl3pPr>
            <a:lvl4pPr marL="1536008" indent="0">
              <a:buNone/>
              <a:defRPr sz="1800" b="1"/>
            </a:lvl4pPr>
            <a:lvl5pPr marL="2048010" indent="0">
              <a:buNone/>
              <a:defRPr sz="1800" b="1"/>
            </a:lvl5pPr>
            <a:lvl6pPr marL="2560013" indent="0">
              <a:buNone/>
              <a:defRPr sz="1800" b="1"/>
            </a:lvl6pPr>
            <a:lvl7pPr marL="3072016" indent="0">
              <a:buNone/>
              <a:defRPr sz="1800" b="1"/>
            </a:lvl7pPr>
            <a:lvl8pPr marL="3584018" indent="0">
              <a:buNone/>
              <a:defRPr sz="1800" b="1"/>
            </a:lvl8pPr>
            <a:lvl9pPr marL="4096021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30741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89035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7164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2003" indent="0">
              <a:buNone/>
              <a:defRPr sz="1400"/>
            </a:lvl2pPr>
            <a:lvl3pPr marL="1024005" indent="0">
              <a:buNone/>
              <a:defRPr sz="1100"/>
            </a:lvl3pPr>
            <a:lvl4pPr marL="1536008" indent="0">
              <a:buNone/>
              <a:defRPr sz="1000"/>
            </a:lvl4pPr>
            <a:lvl5pPr marL="2048010" indent="0">
              <a:buNone/>
              <a:defRPr sz="1000"/>
            </a:lvl5pPr>
            <a:lvl6pPr marL="2560013" indent="0">
              <a:buNone/>
              <a:defRPr sz="1000"/>
            </a:lvl6pPr>
            <a:lvl7pPr marL="3072016" indent="0">
              <a:buNone/>
              <a:defRPr sz="1000"/>
            </a:lvl7pPr>
            <a:lvl8pPr marL="3584018" indent="0">
              <a:buNone/>
              <a:defRPr sz="1000"/>
            </a:lvl8pPr>
            <a:lvl9pPr marL="409602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31831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2003" indent="0">
              <a:buNone/>
              <a:defRPr sz="3100"/>
            </a:lvl2pPr>
            <a:lvl3pPr marL="1024005" indent="0">
              <a:buNone/>
              <a:defRPr sz="2700"/>
            </a:lvl3pPr>
            <a:lvl4pPr marL="1536008" indent="0">
              <a:buNone/>
              <a:defRPr sz="2200"/>
            </a:lvl4pPr>
            <a:lvl5pPr marL="2048010" indent="0">
              <a:buNone/>
              <a:defRPr sz="2200"/>
            </a:lvl5pPr>
            <a:lvl6pPr marL="2560013" indent="0">
              <a:buNone/>
              <a:defRPr sz="2200"/>
            </a:lvl6pPr>
            <a:lvl7pPr marL="3072016" indent="0">
              <a:buNone/>
              <a:defRPr sz="2200"/>
            </a:lvl7pPr>
            <a:lvl8pPr marL="3584018" indent="0">
              <a:buNone/>
              <a:defRPr sz="2200"/>
            </a:lvl8pPr>
            <a:lvl9pPr marL="409602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2003" indent="0">
              <a:buNone/>
              <a:defRPr sz="1400"/>
            </a:lvl2pPr>
            <a:lvl3pPr marL="1024005" indent="0">
              <a:buNone/>
              <a:defRPr sz="1100"/>
            </a:lvl3pPr>
            <a:lvl4pPr marL="1536008" indent="0">
              <a:buNone/>
              <a:defRPr sz="1000"/>
            </a:lvl4pPr>
            <a:lvl5pPr marL="2048010" indent="0">
              <a:buNone/>
              <a:defRPr sz="1000"/>
            </a:lvl5pPr>
            <a:lvl6pPr marL="2560013" indent="0">
              <a:buNone/>
              <a:defRPr sz="1000"/>
            </a:lvl6pPr>
            <a:lvl7pPr marL="3072016" indent="0">
              <a:buNone/>
              <a:defRPr sz="1000"/>
            </a:lvl7pPr>
            <a:lvl8pPr marL="3584018" indent="0">
              <a:buNone/>
              <a:defRPr sz="1000"/>
            </a:lvl8pPr>
            <a:lvl9pPr marL="409602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428139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1371602" y="6248403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501336" algn="l"/>
                <a:tab pos="1004450" algn="l"/>
                <a:tab pos="1507563" algn="l"/>
                <a:tab pos="2010677" algn="l"/>
                <a:tab pos="2513790" algn="l"/>
                <a:tab pos="3016904" algn="l"/>
                <a:tab pos="3520018" algn="l"/>
                <a:tab pos="4023131" algn="l"/>
                <a:tab pos="4526245" algn="l"/>
                <a:tab pos="5029359" algn="l"/>
                <a:tab pos="5532472" algn="l"/>
                <a:tab pos="6035586" algn="l"/>
                <a:tab pos="6538700" algn="l"/>
                <a:tab pos="7041813" algn="l"/>
                <a:tab pos="7544927" algn="l"/>
                <a:tab pos="8048041" algn="l"/>
                <a:tab pos="8551154" algn="l"/>
                <a:tab pos="9054268" algn="l"/>
                <a:tab pos="9557381" algn="l"/>
                <a:tab pos="1006049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492502" y="6400803"/>
            <a:ext cx="2873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501336" algn="l"/>
                <a:tab pos="1004450" algn="l"/>
                <a:tab pos="1507563" algn="l"/>
                <a:tab pos="2010677" algn="l"/>
                <a:tab pos="2513790" algn="l"/>
                <a:tab pos="3016904" algn="l"/>
                <a:tab pos="3520018" algn="l"/>
                <a:tab pos="4023131" algn="l"/>
                <a:tab pos="4526245" algn="l"/>
                <a:tab pos="5029359" algn="l"/>
                <a:tab pos="5532472" algn="l"/>
                <a:tab pos="6035586" algn="l"/>
                <a:tab pos="6538700" algn="l"/>
                <a:tab pos="7041813" algn="l"/>
                <a:tab pos="7544927" algn="l"/>
                <a:tab pos="8048041" algn="l"/>
                <a:tab pos="8551154" algn="l"/>
                <a:tab pos="9054268" algn="l"/>
                <a:tab pos="9557381" algn="l"/>
                <a:tab pos="1006049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092952" y="6400803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501336" algn="l"/>
                <a:tab pos="1004450" algn="l"/>
                <a:tab pos="1507563" algn="l"/>
                <a:tab pos="2010677" algn="l"/>
                <a:tab pos="2513790" algn="l"/>
                <a:tab pos="3016904" algn="l"/>
                <a:tab pos="3520018" algn="l"/>
                <a:tab pos="4023131" algn="l"/>
                <a:tab pos="4526245" algn="l"/>
                <a:tab pos="5029359" algn="l"/>
                <a:tab pos="5532472" algn="l"/>
                <a:tab pos="6035586" algn="l"/>
                <a:tab pos="6538700" algn="l"/>
                <a:tab pos="7041813" algn="l"/>
                <a:tab pos="7544927" algn="l"/>
                <a:tab pos="8048041" algn="l"/>
                <a:tab pos="8551154" algn="l"/>
                <a:tab pos="9054268" algn="l"/>
                <a:tab pos="9557381" algn="l"/>
                <a:tab pos="1006049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2" y="1981203"/>
            <a:ext cx="71405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47815" y="274640"/>
            <a:ext cx="6359525" cy="11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207" tIns="51603" rIns="103207" bIns="51603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2"/>
            <a:ext cx="9144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401" tIns="51200" rIns="102401" bIns="51200" anchor="ctr"/>
          <a:lstStyle/>
          <a:p>
            <a:endParaRPr lang="ru-RU" altLang="ru-RU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4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3" cy="10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4D54B1-3A54-3046-BF6D-4A366514CE75}"/>
              </a:ext>
            </a:extLst>
          </p:cNvPr>
          <p:cNvSpPr txBox="1"/>
          <p:nvPr userDrawn="1"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+mj-lt"/>
          <a:ea typeface="+mj-ea"/>
          <a:cs typeface="+mj-cs"/>
        </a:defRPr>
      </a:lvl1pPr>
      <a:lvl2pPr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2pPr>
      <a:lvl3pPr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3pPr>
      <a:lvl4pPr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4pPr>
      <a:lvl5pPr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5pPr>
      <a:lvl6pPr marL="2816014" indent="-256001"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6pPr>
      <a:lvl7pPr marL="3328016" indent="-256001"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7pPr>
      <a:lvl8pPr marL="3840019" indent="-256001"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8pPr>
      <a:lvl9pPr marL="4352022" indent="-256001" algn="l" defTabSz="503114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905CD"/>
          </a:solidFill>
          <a:latin typeface="Arial" charset="0"/>
          <a:ea typeface="Microsoft YaHei" charset="-122"/>
        </a:defRPr>
      </a:lvl9pPr>
    </p:titleStyle>
    <p:bodyStyle>
      <a:lvl1pPr marL="384002" indent="-384002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  <a:cs typeface="+mn-cs"/>
        </a:defRPr>
      </a:lvl1pPr>
      <a:lvl2pPr marL="832004" indent="-320002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2pPr>
      <a:lvl3pPr marL="1280006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3pPr>
      <a:lvl4pPr marL="1792009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4pPr>
      <a:lvl5pPr marL="2304011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5pPr>
      <a:lvl6pPr marL="2816014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6pPr>
      <a:lvl7pPr marL="3328016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7pPr>
      <a:lvl8pPr marL="3840019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8pPr>
      <a:lvl9pPr marL="4352022" indent="-256001" algn="l" defTabSz="503114" rtl="0" eaLnBrk="0" fontAlgn="base" hangingPunct="0">
        <a:lnSpc>
          <a:spcPct val="89000"/>
        </a:lnSpc>
        <a:spcBef>
          <a:spcPts val="8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03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05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08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10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013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016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018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021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79501" y="215902"/>
            <a:ext cx="7173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207" tIns="51603" rIns="103207" bIns="51603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31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3100" b="1" dirty="0">
                <a:solidFill>
                  <a:srgbClr val="000080"/>
                </a:solidFill>
              </a:rPr>
              <a:t/>
            </a:r>
            <a:br>
              <a:rPr lang="ru-RU" altLang="ru-RU" sz="3100" b="1" dirty="0">
                <a:solidFill>
                  <a:srgbClr val="000080"/>
                </a:solidFill>
              </a:rPr>
            </a:br>
            <a:r>
              <a:rPr lang="ru-RU" altLang="ru-RU" sz="3100" b="1" dirty="0">
                <a:solidFill>
                  <a:srgbClr val="000080"/>
                </a:solidFill>
              </a:rPr>
              <a:t>МГУ имени М.В. </a:t>
            </a:r>
            <a:r>
              <a:rPr lang="ru-RU" altLang="ru-RU" sz="3100" b="1" dirty="0">
                <a:solidFill>
                  <a:srgbClr val="000080"/>
                </a:solidFill>
              </a:rPr>
              <a:t>Ломоносова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200" b="1" dirty="0">
                <a:solidFill>
                  <a:srgbClr val="000080"/>
                </a:solidFill>
              </a:rPr>
              <a:t>Программа профессиональной переподготовки </a:t>
            </a:r>
            <a:r>
              <a:rPr lang="ru-RU" altLang="ru-RU" sz="2200" b="1" dirty="0">
                <a:solidFill>
                  <a:srgbClr val="000080"/>
                </a:solidFill>
              </a:rPr>
              <a:t>«Прикладное программирование (языки С и С++)» 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89"/>
            <a:ext cx="91376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4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03DB61-3DCF-BC4F-9D0A-EC1FAB696134}"/>
              </a:ext>
            </a:extLst>
          </p:cNvPr>
          <p:cNvSpPr txBox="1"/>
          <p:nvPr/>
        </p:nvSpPr>
        <p:spPr>
          <a:xfrm>
            <a:off x="3059832" y="2780928"/>
            <a:ext cx="4824536" cy="1580728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80"/>
                </a:solidFill>
              </a:rPr>
              <a:t>Разработка алгоритма и программной системы для решения задачи коммивояжера</a:t>
            </a:r>
            <a:endParaRPr lang="ru-RU" sz="1600" b="1" dirty="0">
              <a:solidFill>
                <a:srgbClr val="000080"/>
              </a:solidFill>
            </a:endParaRPr>
          </a:p>
          <a:p>
            <a:pPr algn="ctr"/>
            <a:r>
              <a:rPr lang="ru-RU" sz="1600" b="1" dirty="0">
                <a:solidFill>
                  <a:srgbClr val="000080"/>
                </a:solidFill>
              </a:rPr>
              <a:t>Слушатель:</a:t>
            </a:r>
          </a:p>
          <a:p>
            <a:pPr algn="ctr"/>
            <a:r>
              <a:rPr lang="ru-RU" sz="1600" b="1" dirty="0">
                <a:solidFill>
                  <a:srgbClr val="000080"/>
                </a:solidFill>
              </a:rPr>
              <a:t>Пряничников Артур Юрьевич</a:t>
            </a:r>
          </a:p>
          <a:p>
            <a:pPr algn="ctr"/>
            <a:r>
              <a:rPr lang="ru-RU" sz="1600" b="1" dirty="0">
                <a:solidFill>
                  <a:srgbClr val="000080"/>
                </a:solidFill>
              </a:rPr>
              <a:t>Научный руководитель:</a:t>
            </a:r>
          </a:p>
          <a:p>
            <a:pPr algn="ctr"/>
            <a:r>
              <a:rPr lang="ru-RU" sz="1600" b="1" dirty="0">
                <a:solidFill>
                  <a:srgbClr val="000080"/>
                </a:solidFill>
              </a:rPr>
              <a:t>Якушин </a:t>
            </a:r>
            <a:r>
              <a:rPr lang="ru-RU" sz="1600" b="1" dirty="0">
                <a:solidFill>
                  <a:srgbClr val="000080"/>
                </a:solidFill>
              </a:rPr>
              <a:t>Алексей </a:t>
            </a:r>
            <a:r>
              <a:rPr lang="ru-RU" sz="1600" b="1" dirty="0">
                <a:solidFill>
                  <a:srgbClr val="000080"/>
                </a:solidFill>
              </a:rPr>
              <a:t>Валериевич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B33D21B-94C8-3849-B656-AC149817C919}"/>
              </a:ext>
            </a:extLst>
          </p:cNvPr>
          <p:cNvSpPr txBox="1">
            <a:spLocks/>
          </p:cNvSpPr>
          <p:nvPr/>
        </p:nvSpPr>
        <p:spPr>
          <a:xfrm>
            <a:off x="3923928" y="417349"/>
            <a:ext cx="1832760" cy="414471"/>
          </a:xfrm>
          <a:prstGeom prst="rect">
            <a:avLst/>
          </a:prstGeom>
        </p:spPr>
        <p:txBody>
          <a:bodyPr vert="horz" wrap="square" lIns="0" tIns="14223" rIns="0" bIns="0" rtlCol="0">
            <a:sp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lnSpc>
                <a:spcPct val="100000"/>
              </a:lnSpc>
              <a:spcBef>
                <a:spcPts val="112"/>
              </a:spcBef>
            </a:pPr>
            <a:r>
              <a:rPr lang="ru-RU" b="1" kern="0" spc="-22" dirty="0">
                <a:solidFill>
                  <a:srgbClr val="001B80"/>
                </a:solidFill>
              </a:rPr>
              <a:t>Выводы</a:t>
            </a:r>
            <a:endParaRPr lang="ru-RU" b="1" kern="0" spc="-22" dirty="0">
              <a:solidFill>
                <a:srgbClr val="001B8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9AB908-7CB8-6541-AD43-3427FF0AE80E}"/>
              </a:ext>
            </a:extLst>
          </p:cNvPr>
          <p:cNvSpPr txBox="1"/>
          <p:nvPr/>
        </p:nvSpPr>
        <p:spPr>
          <a:xfrm>
            <a:off x="0" y="6384441"/>
            <a:ext cx="9144000" cy="34962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ctr"/>
            <a:r>
              <a:rPr lang="ru-RU" sz="1600" dirty="0">
                <a:solidFill>
                  <a:srgbClr val="1000CC"/>
                </a:solidFill>
              </a:rPr>
              <a:t>© Факультет ВМК МГУ,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D78C3E-9FC1-5B4A-823D-18C56618AD49}"/>
              </a:ext>
            </a:extLst>
          </p:cNvPr>
          <p:cNvSpPr txBox="1"/>
          <p:nvPr/>
        </p:nvSpPr>
        <p:spPr>
          <a:xfrm>
            <a:off x="0" y="1198201"/>
            <a:ext cx="8964488" cy="657398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200" dirty="0">
                <a:solidFill>
                  <a:srgbClr val="1000CC"/>
                </a:solidFill>
              </a:rPr>
              <a:t>Максимальное значение </a:t>
            </a:r>
            <a:r>
              <a:rPr lang="ru-RU" sz="1200" dirty="0">
                <a:solidFill>
                  <a:srgbClr val="1000CC"/>
                </a:solidFill>
              </a:rPr>
              <a:t>параметра n (количество городов) для приемлемого объема потребляемой памяти и времени выполнения  </a:t>
            </a:r>
            <a:r>
              <a:rPr lang="ru-RU" sz="1200" dirty="0">
                <a:solidFill>
                  <a:srgbClr val="1000CC"/>
                </a:solidFill>
              </a:rPr>
              <a:t>программы составляет </a:t>
            </a:r>
            <a:r>
              <a:rPr lang="ru-RU" sz="1200" dirty="0">
                <a:solidFill>
                  <a:srgbClr val="1000CC"/>
                </a:solidFill>
              </a:rPr>
              <a:t>– 23 города (время выполнения 67,822 секунды, объем потребляемой памяти – 9,6 Гигабайт</a:t>
            </a:r>
            <a:r>
              <a:rPr lang="ru-RU" sz="1200" dirty="0">
                <a:solidFill>
                  <a:srgbClr val="1000CC"/>
                </a:solidFill>
              </a:rPr>
              <a:t>).</a:t>
            </a:r>
            <a:endParaRPr lang="ru-RU" sz="1200" dirty="0">
              <a:solidFill>
                <a:srgbClr val="1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7" y="1988840"/>
            <a:ext cx="729899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46041" y="6420149"/>
            <a:ext cx="820483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83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 rot="-480000">
            <a:off x="2078000" y="3183595"/>
            <a:ext cx="230677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6</a:t>
            </a:r>
            <a:endParaRPr lang="ru-RU" sz="900" dirty="0"/>
          </a:p>
        </p:txBody>
      </p:sp>
      <p:sp>
        <p:nvSpPr>
          <p:cNvPr id="106" name="TextBox 105"/>
          <p:cNvSpPr txBox="1"/>
          <p:nvPr/>
        </p:nvSpPr>
        <p:spPr>
          <a:xfrm rot="-3060000">
            <a:off x="1972479" y="2743720"/>
            <a:ext cx="362066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55</a:t>
            </a:r>
            <a:endParaRPr lang="ru-RU" sz="900" dirty="0"/>
          </a:p>
        </p:txBody>
      </p:sp>
      <p:sp>
        <p:nvSpPr>
          <p:cNvPr id="105" name="TextBox 104"/>
          <p:cNvSpPr txBox="1"/>
          <p:nvPr/>
        </p:nvSpPr>
        <p:spPr>
          <a:xfrm rot="5340000">
            <a:off x="2616366" y="2695458"/>
            <a:ext cx="260299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6</a:t>
            </a:r>
            <a:endParaRPr lang="ru-RU" sz="900" dirty="0"/>
          </a:p>
        </p:txBody>
      </p:sp>
      <p:sp>
        <p:nvSpPr>
          <p:cNvPr id="104" name="TextBox 103"/>
          <p:cNvSpPr txBox="1"/>
          <p:nvPr/>
        </p:nvSpPr>
        <p:spPr>
          <a:xfrm rot="-4800000">
            <a:off x="1649088" y="2337464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25</a:t>
            </a:r>
            <a:endParaRPr lang="ru-RU" sz="900" dirty="0"/>
          </a:p>
        </p:txBody>
      </p:sp>
      <p:sp>
        <p:nvSpPr>
          <p:cNvPr id="103" name="TextBox 102"/>
          <p:cNvSpPr txBox="1"/>
          <p:nvPr/>
        </p:nvSpPr>
        <p:spPr>
          <a:xfrm rot="3480000">
            <a:off x="2251779" y="2765640"/>
            <a:ext cx="530406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30</a:t>
            </a:r>
            <a:endParaRPr lang="ru-RU" sz="900" dirty="0"/>
          </a:p>
        </p:txBody>
      </p:sp>
      <p:sp>
        <p:nvSpPr>
          <p:cNvPr id="102" name="TextBox 101"/>
          <p:cNvSpPr txBox="1"/>
          <p:nvPr/>
        </p:nvSpPr>
        <p:spPr>
          <a:xfrm rot="1080000">
            <a:off x="2132987" y="1996030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17</a:t>
            </a:r>
            <a:endParaRPr lang="ru-RU" sz="900" dirty="0"/>
          </a:p>
        </p:txBody>
      </p:sp>
      <p:sp>
        <p:nvSpPr>
          <p:cNvPr id="101" name="TextBox 100"/>
          <p:cNvSpPr txBox="1"/>
          <p:nvPr/>
        </p:nvSpPr>
        <p:spPr>
          <a:xfrm rot="3000000">
            <a:off x="1363268" y="2985308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27</a:t>
            </a:r>
            <a:endParaRPr lang="ru-RU" sz="900" dirty="0"/>
          </a:p>
        </p:txBody>
      </p:sp>
      <p:sp>
        <p:nvSpPr>
          <p:cNvPr id="100" name="TextBox 99"/>
          <p:cNvSpPr txBox="1"/>
          <p:nvPr/>
        </p:nvSpPr>
        <p:spPr>
          <a:xfrm rot="1140000">
            <a:off x="1385188" y="2742751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31</a:t>
            </a:r>
            <a:endParaRPr lang="ru-RU" sz="900" dirty="0"/>
          </a:p>
        </p:txBody>
      </p:sp>
      <p:sp>
        <p:nvSpPr>
          <p:cNvPr id="98" name="TextBox 97"/>
          <p:cNvSpPr txBox="1"/>
          <p:nvPr/>
        </p:nvSpPr>
        <p:spPr>
          <a:xfrm rot="-1020000">
            <a:off x="1373516" y="2474130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40</a:t>
            </a:r>
            <a:endParaRPr lang="ru-RU" sz="900" dirty="0"/>
          </a:p>
        </p:txBody>
      </p:sp>
      <p:sp>
        <p:nvSpPr>
          <p:cNvPr id="1089" name="TextBox 1088"/>
          <p:cNvSpPr txBox="1"/>
          <p:nvPr/>
        </p:nvSpPr>
        <p:spPr>
          <a:xfrm rot="-2400000">
            <a:off x="1304848" y="2256293"/>
            <a:ext cx="359504" cy="24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900" dirty="0"/>
              <a:t>25</a:t>
            </a:r>
            <a:endParaRPr lang="ru-RU" sz="9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A9C56938-D695-7A46-B357-0C133DBA58B1}"/>
              </a:ext>
            </a:extLst>
          </p:cNvPr>
          <p:cNvSpPr txBox="1">
            <a:spLocks/>
          </p:cNvSpPr>
          <p:nvPr/>
        </p:nvSpPr>
        <p:spPr bwMode="auto">
          <a:xfrm>
            <a:off x="1524697" y="98205"/>
            <a:ext cx="6359525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Постановка задачи</a:t>
            </a:r>
            <a:endParaRPr lang="ru-RU" b="1" kern="0" spc="-22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B3B998-C5FD-7445-A70F-58CAD91157D7}"/>
              </a:ext>
            </a:extLst>
          </p:cNvPr>
          <p:cNvSpPr txBox="1"/>
          <p:nvPr/>
        </p:nvSpPr>
        <p:spPr>
          <a:xfrm>
            <a:off x="0" y="1194708"/>
            <a:ext cx="9144000" cy="472732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200" dirty="0">
                <a:solidFill>
                  <a:srgbClr val="1000CC"/>
                </a:solidFill>
              </a:rPr>
              <a:t>Задача коммивояжёра или «задача о странствующем торговце» (англ. «Travelling Salesman Problem», TSP) представляет собой задачу поиска кратчайшего Гамильтонова пути в полном конечном графе с N </a:t>
            </a:r>
            <a:r>
              <a:rPr lang="ru-RU" sz="1200" dirty="0">
                <a:solidFill>
                  <a:srgbClr val="1000CC"/>
                </a:solidFill>
              </a:rPr>
              <a:t>вершинами.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31106"/>
              </p:ext>
            </p:extLst>
          </p:nvPr>
        </p:nvGraphicFramePr>
        <p:xfrm>
          <a:off x="4262388" y="1917757"/>
          <a:ext cx="3621834" cy="1722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3639"/>
                <a:gridCol w="603639"/>
                <a:gridCol w="603639"/>
                <a:gridCol w="603639"/>
                <a:gridCol w="603639"/>
                <a:gridCol w="603639"/>
              </a:tblGrid>
              <a:tr h="4180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       j</a:t>
                      </a:r>
                    </a:p>
                    <a:p>
                      <a:pPr algn="l"/>
                      <a:r>
                        <a:rPr lang="en-US" sz="1100" dirty="0" smtClean="0"/>
                        <a:t>  i</a:t>
                      </a:r>
                      <a:endParaRPr lang="ru-RU" sz="1100" dirty="0"/>
                    </a:p>
                  </a:txBody>
                  <a:tcPr anchor="b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</a:t>
                      </a:r>
                      <a:endParaRPr lang="ru-RU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4162" y="3649519"/>
            <a:ext cx="5513191" cy="288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2401" tIns="51200" rIns="102401" bIns="51200" rtlCol="0">
            <a:spAutoFit/>
          </a:bodyPr>
          <a:lstStyle/>
          <a:p>
            <a:pPr algn="ctr"/>
            <a:r>
              <a:rPr lang="ru-RU" sz="1200" dirty="0">
                <a:solidFill>
                  <a:srgbClr val="0032CC"/>
                </a:solidFill>
              </a:rPr>
              <a:t>Представление задачи коммивояжера в форме графа и весовой матрицы</a:t>
            </a:r>
            <a:endParaRPr lang="ru-RU" sz="1200" dirty="0">
              <a:solidFill>
                <a:srgbClr val="0032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F0E332-78AE-5A47-AB7B-D2083F75872C}"/>
              </a:ext>
            </a:extLst>
          </p:cNvPr>
          <p:cNvSpPr txBox="1"/>
          <p:nvPr/>
        </p:nvSpPr>
        <p:spPr>
          <a:xfrm>
            <a:off x="5482" y="4005064"/>
            <a:ext cx="9144000" cy="2319391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200" dirty="0">
                <a:solidFill>
                  <a:srgbClr val="1000CC"/>
                </a:solidFill>
              </a:rPr>
              <a:t>Реализация задачи коммивояжера методом динамического программирования:</a:t>
            </a: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1</a:t>
            </a:r>
            <a:r>
              <a:rPr lang="ru-RU" sz="1200" dirty="0">
                <a:solidFill>
                  <a:srgbClr val="1000CC"/>
                </a:solidFill>
              </a:rPr>
              <a:t> – создание двумерного массива размером </a:t>
            </a:r>
            <a:r>
              <a:rPr lang="en-US" sz="1200" dirty="0">
                <a:solidFill>
                  <a:srgbClr val="1000CC"/>
                </a:solidFill>
              </a:rPr>
              <a:t>[</a:t>
            </a:r>
            <a:r>
              <a:rPr lang="en-US" sz="1200" dirty="0">
                <a:solidFill>
                  <a:srgbClr val="1000CC"/>
                </a:solidFill>
              </a:rPr>
              <a:t>2</a:t>
            </a:r>
            <a:r>
              <a:rPr lang="en-US" sz="1200" baseline="60000" dirty="0">
                <a:solidFill>
                  <a:srgbClr val="1000CC"/>
                </a:solidFill>
              </a:rPr>
              <a:t>n</a:t>
            </a:r>
            <a:r>
              <a:rPr lang="en-US" sz="1200" dirty="0">
                <a:solidFill>
                  <a:srgbClr val="1000CC"/>
                </a:solidFill>
              </a:rPr>
              <a:t>][</a:t>
            </a:r>
            <a:r>
              <a:rPr lang="en-US" sz="1200" dirty="0">
                <a:solidFill>
                  <a:srgbClr val="1000CC"/>
                </a:solidFill>
              </a:rPr>
              <a:t>n</a:t>
            </a:r>
            <a:r>
              <a:rPr lang="en-US" sz="1200" dirty="0">
                <a:solidFill>
                  <a:srgbClr val="1000CC"/>
                </a:solidFill>
              </a:rPr>
              <a:t>]</a:t>
            </a:r>
            <a:r>
              <a:rPr lang="ru-RU" sz="1200" dirty="0">
                <a:solidFill>
                  <a:srgbClr val="1000CC"/>
                </a:solidFill>
              </a:rPr>
              <a:t>, </a:t>
            </a:r>
            <a:r>
              <a:rPr lang="en-US" sz="1200" dirty="0">
                <a:solidFill>
                  <a:srgbClr val="1000CC"/>
                </a:solidFill>
              </a:rPr>
              <a:t>n – </a:t>
            </a:r>
            <a:r>
              <a:rPr lang="ru-RU" sz="1200" dirty="0">
                <a:solidFill>
                  <a:srgbClr val="1000CC"/>
                </a:solidFill>
              </a:rPr>
              <a:t>количество городов,</a:t>
            </a:r>
            <a:r>
              <a:rPr lang="en-US" sz="1200" dirty="0">
                <a:solidFill>
                  <a:srgbClr val="1000CC"/>
                </a:solidFill>
              </a:rPr>
              <a:t> </a:t>
            </a:r>
            <a:r>
              <a:rPr lang="en-US" sz="1200" dirty="0">
                <a:solidFill>
                  <a:srgbClr val="1000CC"/>
                </a:solidFill>
              </a:rPr>
              <a:t>2</a:t>
            </a:r>
            <a:r>
              <a:rPr lang="en-US" sz="1200" baseline="60000" dirty="0">
                <a:solidFill>
                  <a:srgbClr val="1000CC"/>
                </a:solidFill>
              </a:rPr>
              <a:t>n</a:t>
            </a:r>
            <a:r>
              <a:rPr lang="ru-RU" sz="1200" dirty="0">
                <a:solidFill>
                  <a:srgbClr val="1000CC"/>
                </a:solidFill>
              </a:rPr>
              <a:t> – количество подмножеств городов. </a:t>
            </a: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2</a:t>
            </a:r>
            <a:r>
              <a:rPr lang="ru-RU" sz="1200" dirty="0">
                <a:solidFill>
                  <a:srgbClr val="1000CC"/>
                </a:solidFill>
              </a:rPr>
              <a:t> -  инициализация значения элемента </a:t>
            </a:r>
            <a:r>
              <a:rPr lang="en-US" sz="1200" dirty="0">
                <a:solidFill>
                  <a:srgbClr val="1000CC"/>
                </a:solidFill>
              </a:rPr>
              <a:t>[</a:t>
            </a:r>
            <a:r>
              <a:rPr lang="ru-RU" sz="1200" dirty="0">
                <a:solidFill>
                  <a:srgbClr val="1000CC"/>
                </a:solidFill>
              </a:rPr>
              <a:t>1</a:t>
            </a:r>
            <a:r>
              <a:rPr lang="en-US" sz="1200" dirty="0">
                <a:solidFill>
                  <a:srgbClr val="1000CC"/>
                </a:solidFill>
              </a:rPr>
              <a:t>][</a:t>
            </a:r>
            <a:r>
              <a:rPr lang="ru-RU" sz="1200" dirty="0">
                <a:solidFill>
                  <a:srgbClr val="1000CC"/>
                </a:solidFill>
              </a:rPr>
              <a:t>0</a:t>
            </a:r>
            <a:r>
              <a:rPr lang="en-US" sz="1200" dirty="0">
                <a:solidFill>
                  <a:srgbClr val="1000CC"/>
                </a:solidFill>
              </a:rPr>
              <a:t>]</a:t>
            </a:r>
            <a:r>
              <a:rPr lang="ru-RU" sz="1200" dirty="0">
                <a:solidFill>
                  <a:srgbClr val="1000CC"/>
                </a:solidFill>
              </a:rPr>
              <a:t> = 0 - путь состоящий из 1 города равен 0.</a:t>
            </a: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3</a:t>
            </a:r>
            <a:r>
              <a:rPr lang="ru-RU" sz="1200" dirty="0">
                <a:solidFill>
                  <a:srgbClr val="1000CC"/>
                </a:solidFill>
              </a:rPr>
              <a:t> - </a:t>
            </a:r>
            <a:r>
              <a:rPr lang="ru-RU" sz="1200" dirty="0">
                <a:solidFill>
                  <a:srgbClr val="1000CC"/>
                </a:solidFill>
              </a:rPr>
              <a:t>заполнение </a:t>
            </a:r>
            <a:r>
              <a:rPr lang="ru-RU" sz="1200" dirty="0">
                <a:solidFill>
                  <a:srgbClr val="1000CC"/>
                </a:solidFill>
              </a:rPr>
              <a:t>остальных ячеек </a:t>
            </a:r>
            <a:r>
              <a:rPr lang="ru-RU" sz="1200" dirty="0">
                <a:solidFill>
                  <a:srgbClr val="1000CC"/>
                </a:solidFill>
              </a:rPr>
              <a:t>массива по </a:t>
            </a:r>
            <a:r>
              <a:rPr lang="ru-RU" sz="1200" dirty="0">
                <a:solidFill>
                  <a:srgbClr val="1000CC"/>
                </a:solidFill>
              </a:rPr>
              <a:t>следующему принципу</a:t>
            </a:r>
            <a:r>
              <a:rPr lang="ru-RU" sz="1200" dirty="0">
                <a:solidFill>
                  <a:srgbClr val="1000CC"/>
                </a:solidFill>
              </a:rPr>
              <a:t>: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           </a:t>
            </a:r>
            <a:r>
              <a:rPr lang="ru-RU" sz="1200" dirty="0">
                <a:solidFill>
                  <a:srgbClr val="1000CC"/>
                </a:solidFill>
              </a:rPr>
              <a:t>- для </a:t>
            </a:r>
            <a:r>
              <a:rPr lang="ru-RU" sz="1200" dirty="0">
                <a:solidFill>
                  <a:srgbClr val="1000CC"/>
                </a:solidFill>
              </a:rPr>
              <a:t>каждого подмножества городов S размером k, не содержащего город 0, и для каждого города j из этого подмножества</a:t>
            </a:r>
            <a:r>
              <a:rPr lang="ru-RU" sz="1200" dirty="0">
                <a:solidFill>
                  <a:srgbClr val="1000CC"/>
                </a:solidFill>
              </a:rPr>
              <a:t>: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               - </a:t>
            </a:r>
            <a:r>
              <a:rPr lang="ru-RU" sz="1200" dirty="0">
                <a:solidFill>
                  <a:srgbClr val="1000CC"/>
                </a:solidFill>
              </a:rPr>
              <a:t>вычислить минимальное значение </a:t>
            </a:r>
            <a:r>
              <a:rPr lang="ru-RU" sz="1200" dirty="0">
                <a:solidFill>
                  <a:srgbClr val="1000CC"/>
                </a:solidFill>
              </a:rPr>
              <a:t>для ячейки [S][j] по формуле</a:t>
            </a:r>
            <a:r>
              <a:rPr lang="ru-RU" sz="1200" dirty="0">
                <a:solidFill>
                  <a:srgbClr val="1000CC"/>
                </a:solidFill>
              </a:rPr>
              <a:t>: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dirty="0">
                <a:solidFill>
                  <a:srgbClr val="1000CC"/>
                </a:solidFill>
              </a:rPr>
              <a:t>              </a:t>
            </a:r>
            <a:r>
              <a:rPr lang="ru-RU" sz="1200" dirty="0">
                <a:solidFill>
                  <a:srgbClr val="1000CC"/>
                </a:solidFill>
              </a:rPr>
              <a:t>[S][j] = min([S\{j}][i] + d[i][j]) для всех i из S, где d[i][j] - расстояние между городами i и j</a:t>
            </a:r>
            <a:r>
              <a:rPr lang="ru-RU" sz="1200" dirty="0">
                <a:solidFill>
                  <a:srgbClr val="1000CC"/>
                </a:solidFill>
              </a:rPr>
              <a:t>.</a:t>
            </a: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4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dirty="0">
                <a:solidFill>
                  <a:srgbClr val="1000CC"/>
                </a:solidFill>
              </a:rPr>
              <a:t>– найти минимальное значение </a:t>
            </a:r>
            <a:r>
              <a:rPr lang="ru-RU" sz="1200" dirty="0">
                <a:solidFill>
                  <a:srgbClr val="1000CC"/>
                </a:solidFill>
              </a:rPr>
              <a:t>в последнем столбце </a:t>
            </a:r>
            <a:r>
              <a:rPr lang="ru-RU" sz="1200" dirty="0">
                <a:solidFill>
                  <a:srgbClr val="1000CC"/>
                </a:solidFill>
              </a:rPr>
              <a:t>массива, </a:t>
            </a:r>
            <a:r>
              <a:rPr lang="ru-RU" sz="1200" dirty="0">
                <a:solidFill>
                  <a:srgbClr val="1000CC"/>
                </a:solidFill>
              </a:rPr>
              <a:t>которое будет являться длиной оптимального пути коммивояжера</a:t>
            </a:r>
            <a:r>
              <a:rPr lang="ru-RU" sz="1200" dirty="0">
                <a:solidFill>
                  <a:srgbClr val="1000CC"/>
                </a:solidFill>
              </a:rPr>
              <a:t>.</a:t>
            </a:r>
          </a:p>
          <a:p>
            <a:pPr algn="just"/>
            <a:r>
              <a:rPr lang="ru-RU" sz="1200" b="1" dirty="0">
                <a:solidFill>
                  <a:srgbClr val="1000CC"/>
                </a:solidFill>
              </a:rPr>
              <a:t>Шаг 5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dirty="0">
                <a:solidFill>
                  <a:srgbClr val="1000CC"/>
                </a:solidFill>
              </a:rPr>
              <a:t>– восстановить оптимальный путь </a:t>
            </a:r>
            <a:r>
              <a:rPr lang="ru-RU" sz="1200" dirty="0">
                <a:solidFill>
                  <a:srgbClr val="1000CC"/>
                </a:solidFill>
              </a:rPr>
              <a:t>коммивояжера по </a:t>
            </a:r>
            <a:r>
              <a:rPr lang="ru-RU" sz="1200" dirty="0">
                <a:solidFill>
                  <a:srgbClr val="1000CC"/>
                </a:solidFill>
              </a:rPr>
              <a:t>массиву, </a:t>
            </a:r>
            <a:r>
              <a:rPr lang="ru-RU" sz="1200" dirty="0">
                <a:solidFill>
                  <a:srgbClr val="1000CC"/>
                </a:solidFill>
              </a:rPr>
              <a:t>начиная с последней ячейки и перемещаясь по значениям предыдущих </a:t>
            </a:r>
            <a:r>
              <a:rPr lang="ru-RU" sz="1200" dirty="0">
                <a:solidFill>
                  <a:srgbClr val="1000CC"/>
                </a:solidFill>
              </a:rPr>
              <a:t>ячеек.</a:t>
            </a:r>
            <a:endParaRPr lang="ru-RU" sz="1200" dirty="0">
              <a:solidFill>
                <a:srgbClr val="1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820" y="6420149"/>
            <a:ext cx="3240360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© Факультет ВМК МГУ, 2024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67842097"/>
              </p:ext>
            </p:extLst>
          </p:nvPr>
        </p:nvGraphicFramePr>
        <p:xfrm>
          <a:off x="977882" y="2586670"/>
          <a:ext cx="360040" cy="34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90883797"/>
              </p:ext>
            </p:extLst>
          </p:nvPr>
        </p:nvGraphicFramePr>
        <p:xfrm>
          <a:off x="1697962" y="1945605"/>
          <a:ext cx="360040" cy="34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701495819"/>
              </p:ext>
            </p:extLst>
          </p:nvPr>
        </p:nvGraphicFramePr>
        <p:xfrm>
          <a:off x="1589950" y="3234742"/>
          <a:ext cx="360040" cy="34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2490427" y="2226630"/>
            <a:ext cx="345182" cy="345183"/>
            <a:chOff x="0" y="0"/>
            <a:chExt cx="345182" cy="345182"/>
          </a:xfrm>
        </p:grpSpPr>
        <p:sp>
          <p:nvSpPr>
            <p:cNvPr id="25" name="Овал 24"/>
            <p:cNvSpPr/>
            <p:nvPr/>
          </p:nvSpPr>
          <p:spPr>
            <a:xfrm>
              <a:off x="0" y="0"/>
              <a:ext cx="345182" cy="3451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0551" y="50551"/>
              <a:ext cx="244080" cy="24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9600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/>
                <a:t>3</a:t>
              </a:r>
              <a:endParaRPr lang="ru-RU" sz="14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427" y="3061648"/>
            <a:ext cx="345182" cy="345183"/>
            <a:chOff x="0" y="0"/>
            <a:chExt cx="345182" cy="345182"/>
          </a:xfrm>
        </p:grpSpPr>
        <p:sp>
          <p:nvSpPr>
            <p:cNvPr id="28" name="Овал 27"/>
            <p:cNvSpPr/>
            <p:nvPr/>
          </p:nvSpPr>
          <p:spPr>
            <a:xfrm>
              <a:off x="0" y="0"/>
              <a:ext cx="345182" cy="3451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50551" y="50551"/>
              <a:ext cx="244080" cy="24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9600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/>
                <a:t>4</a:t>
              </a:r>
              <a:endParaRPr lang="ru-RU" sz="1400" dirty="0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1265914" y="2226629"/>
            <a:ext cx="504056" cy="4320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Прямая соединительная линия 1028"/>
          <p:cNvCxnSpPr/>
          <p:nvPr/>
        </p:nvCxnSpPr>
        <p:spPr bwMode="auto">
          <a:xfrm>
            <a:off x="1265914" y="2874702"/>
            <a:ext cx="36004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Прямая соединительная линия 1034"/>
          <p:cNvCxnSpPr>
            <a:endCxn id="25" idx="2"/>
          </p:cNvCxnSpPr>
          <p:nvPr/>
        </p:nvCxnSpPr>
        <p:spPr bwMode="auto">
          <a:xfrm flipV="1">
            <a:off x="1303717" y="2399221"/>
            <a:ext cx="1186710" cy="3526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5" name="Прямая соединительная линия 1044"/>
          <p:cNvCxnSpPr>
            <a:endCxn id="28" idx="2"/>
          </p:cNvCxnSpPr>
          <p:nvPr/>
        </p:nvCxnSpPr>
        <p:spPr bwMode="auto">
          <a:xfrm>
            <a:off x="1291676" y="2831771"/>
            <a:ext cx="1198753" cy="4024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" name="Прямая соединительная линия 1064"/>
          <p:cNvCxnSpPr>
            <a:endCxn id="23" idx="0"/>
          </p:cNvCxnSpPr>
          <p:nvPr/>
        </p:nvCxnSpPr>
        <p:spPr bwMode="auto">
          <a:xfrm flipH="1">
            <a:off x="1769971" y="2277181"/>
            <a:ext cx="149873" cy="9575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7" name="Прямая соединительная линия 1066"/>
          <p:cNvCxnSpPr/>
          <p:nvPr/>
        </p:nvCxnSpPr>
        <p:spPr bwMode="auto">
          <a:xfrm>
            <a:off x="2015414" y="2226630"/>
            <a:ext cx="546644" cy="8774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9" name="Прямая соединительная линия 1068"/>
          <p:cNvCxnSpPr>
            <a:stCxn id="15" idx="3"/>
            <a:endCxn id="25" idx="1"/>
          </p:cNvCxnSpPr>
          <p:nvPr/>
        </p:nvCxnSpPr>
        <p:spPr bwMode="auto">
          <a:xfrm>
            <a:off x="2058002" y="2118196"/>
            <a:ext cx="482976" cy="1589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1" name="Прямая соединительная линия 1070"/>
          <p:cNvCxnSpPr>
            <a:stCxn id="25" idx="3"/>
          </p:cNvCxnSpPr>
          <p:nvPr/>
        </p:nvCxnSpPr>
        <p:spPr bwMode="auto">
          <a:xfrm flipH="1">
            <a:off x="1891050" y="2521261"/>
            <a:ext cx="649928" cy="7854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4" name="Прямая соединительная линия 1073"/>
          <p:cNvCxnSpPr>
            <a:stCxn id="25" idx="4"/>
            <a:endCxn id="28" idx="0"/>
          </p:cNvCxnSpPr>
          <p:nvPr/>
        </p:nvCxnSpPr>
        <p:spPr bwMode="auto">
          <a:xfrm>
            <a:off x="2663018" y="2571812"/>
            <a:ext cx="0" cy="4898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8" name="Прямая соединительная линия 1087"/>
          <p:cNvCxnSpPr/>
          <p:nvPr/>
        </p:nvCxnSpPr>
        <p:spPr bwMode="auto">
          <a:xfrm rot="-480000" flipH="1">
            <a:off x="1946438" y="3356527"/>
            <a:ext cx="5909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2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A9C56938-D695-7A46-B357-0C133DBA58B1}"/>
              </a:ext>
            </a:extLst>
          </p:cNvPr>
          <p:cNvSpPr txBox="1">
            <a:spLocks/>
          </p:cNvSpPr>
          <p:nvPr/>
        </p:nvSpPr>
        <p:spPr bwMode="auto">
          <a:xfrm>
            <a:off x="1547815" y="274638"/>
            <a:ext cx="6359525" cy="77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Описание алгоритма</a:t>
            </a:r>
            <a:endParaRPr lang="ru-RU" b="1" kern="0" spc="-22" dirty="0"/>
          </a:p>
        </p:txBody>
      </p:sp>
      <p:sp>
        <p:nvSpPr>
          <p:cNvPr id="11" name="TextBox 10"/>
          <p:cNvSpPr txBox="1"/>
          <p:nvPr/>
        </p:nvSpPr>
        <p:spPr>
          <a:xfrm>
            <a:off x="2951820" y="6420149"/>
            <a:ext cx="3240360" cy="3496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© Факультет ВМК МГУ, 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4"/>
            <a:ext cx="4896544" cy="47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71" y="1196754"/>
            <a:ext cx="3995727" cy="47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3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88" y="5939016"/>
            <a:ext cx="3456384" cy="288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2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Общая сложность алгоритма: О(</a:t>
            </a:r>
            <a:r>
              <a:rPr lang="en-US" sz="12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n</a:t>
            </a:r>
            <a:r>
              <a:rPr lang="en-US" sz="1200" baseline="600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2</a:t>
            </a:r>
            <a:r>
              <a:rPr lang="en-US" sz="12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x 2</a:t>
            </a:r>
            <a:r>
              <a:rPr lang="en-US" sz="1200" baseline="600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n</a:t>
            </a:r>
            <a:r>
              <a:rPr lang="en-US" sz="12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)</a:t>
            </a:r>
            <a:r>
              <a:rPr lang="ru-RU" sz="12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.</a:t>
            </a:r>
            <a:endParaRPr lang="ru-RU" sz="12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3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F0E332-78AE-5A47-AB7B-D2083F75872C}"/>
              </a:ext>
            </a:extLst>
          </p:cNvPr>
          <p:cNvSpPr txBox="1"/>
          <p:nvPr/>
        </p:nvSpPr>
        <p:spPr>
          <a:xfrm>
            <a:off x="0" y="1628801"/>
            <a:ext cx="9144000" cy="1242173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pPr algn="just"/>
            <a:r>
              <a:rPr lang="ru-RU" sz="1400" dirty="0">
                <a:solidFill>
                  <a:srgbClr val="1000CC"/>
                </a:solidFill>
              </a:rPr>
              <a:t>				</a:t>
            </a:r>
            <a:r>
              <a:rPr lang="ru-RU" sz="1200" dirty="0">
                <a:solidFill>
                  <a:srgbClr val="1000CC"/>
                </a:solidFill>
              </a:rPr>
              <a:t>МЕНЮ ПРОГРАММЫ: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[1] - Информация об авторе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[2] - Информация о программе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[3] - Запуск программы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[4] – Создать весовую матрицу</a:t>
            </a:r>
          </a:p>
          <a:p>
            <a:pPr algn="just"/>
            <a:r>
              <a:rPr lang="ru-RU" sz="1200" dirty="0">
                <a:solidFill>
                  <a:srgbClr val="1000CC"/>
                </a:solidFill>
              </a:rPr>
              <a:t>				[0] – Выход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1547814" y="277133"/>
            <a:ext cx="6359525" cy="703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Общее описание программы</a:t>
            </a:r>
            <a:endParaRPr lang="ru-RU" b="1" kern="0" spc="-22" dirty="0"/>
          </a:p>
        </p:txBody>
      </p:sp>
      <p:sp>
        <p:nvSpPr>
          <p:cNvPr id="5" name="TextBox 4"/>
          <p:cNvSpPr txBox="1"/>
          <p:nvPr/>
        </p:nvSpPr>
        <p:spPr>
          <a:xfrm>
            <a:off x="3419875" y="1252698"/>
            <a:ext cx="2785664" cy="3496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1600" b="1" u="sng" dirty="0">
                <a:solidFill>
                  <a:srgbClr val="0032CC"/>
                </a:solidFill>
              </a:rPr>
              <a:t>Структура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18" y="2829130"/>
            <a:ext cx="3672445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1400" b="1" u="sng" dirty="0">
                <a:solidFill>
                  <a:srgbClr val="0032CC"/>
                </a:solidFill>
              </a:rPr>
              <a:t>Формат входных данных</a:t>
            </a:r>
            <a:endParaRPr lang="ru-RU" sz="1400" b="1" u="sng" dirty="0">
              <a:solidFill>
                <a:srgbClr val="0032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15" y="3212976"/>
            <a:ext cx="2448272" cy="169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2888" y="5079160"/>
            <a:ext cx="3117304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sz="1400" b="1" u="sng" dirty="0">
                <a:solidFill>
                  <a:srgbClr val="0032CC"/>
                </a:solidFill>
              </a:rPr>
              <a:t>Формат выходных данных</a:t>
            </a:r>
            <a:endParaRPr lang="ru-RU" sz="1400" b="1" u="sng" dirty="0">
              <a:solidFill>
                <a:srgbClr val="0032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F0E332-78AE-5A47-AB7B-D2083F75872C}"/>
              </a:ext>
            </a:extLst>
          </p:cNvPr>
          <p:cNvSpPr txBox="1"/>
          <p:nvPr/>
        </p:nvSpPr>
        <p:spPr>
          <a:xfrm>
            <a:off x="352413" y="5373216"/>
            <a:ext cx="9144000" cy="657398"/>
          </a:xfrm>
          <a:prstGeom prst="rect">
            <a:avLst/>
          </a:prstGeom>
          <a:noFill/>
        </p:spPr>
        <p:txBody>
          <a:bodyPr wrap="square" lIns="102401" tIns="51200" rIns="102401" bIns="51200">
            <a:spAutoFit/>
          </a:bodyPr>
          <a:lstStyle/>
          <a:p>
            <a:r>
              <a:rPr lang="ru-RU" sz="1200" dirty="0">
                <a:solidFill>
                  <a:srgbClr val="1000CC"/>
                </a:solidFill>
              </a:rPr>
              <a:t>Кратчайший путь по городам (вершинам графа): 1-&gt;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</a:t>
            </a:r>
            <a:r>
              <a:rPr lang="ru-RU" sz="1200" baseline="-10000" dirty="0">
                <a:solidFill>
                  <a:srgbClr val="1000CC"/>
                </a:solidFill>
              </a:rPr>
              <a:t> * </a:t>
            </a:r>
            <a:r>
              <a:rPr lang="ru-RU" sz="1200" dirty="0">
                <a:solidFill>
                  <a:srgbClr val="1000CC"/>
                </a:solidFill>
              </a:rPr>
              <a:t>-&gt;…-&gt;1</a:t>
            </a:r>
          </a:p>
          <a:p>
            <a:pPr lvl="0"/>
            <a:r>
              <a:rPr lang="ru-RU" sz="1200" dirty="0">
                <a:solidFill>
                  <a:srgbClr val="1000CC"/>
                </a:solidFill>
              </a:rPr>
              <a:t>Минимальное расстояние: </a:t>
            </a:r>
            <a:r>
              <a:rPr lang="ru-RU" sz="1200" baseline="-10000" dirty="0">
                <a:solidFill>
                  <a:srgbClr val="1000CC"/>
                </a:solidFill>
              </a:rPr>
              <a:t>*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baseline="-10000" dirty="0">
                <a:solidFill>
                  <a:srgbClr val="1000CC"/>
                </a:solidFill>
              </a:rPr>
              <a:t>* * * *</a:t>
            </a:r>
            <a:endParaRPr lang="ru-RU" sz="1200" dirty="0">
              <a:solidFill>
                <a:srgbClr val="1000CC"/>
              </a:solidFill>
            </a:endParaRPr>
          </a:p>
          <a:p>
            <a:r>
              <a:rPr lang="ru-RU" sz="1200" dirty="0">
                <a:solidFill>
                  <a:srgbClr val="1000CC"/>
                </a:solidFill>
              </a:rPr>
              <a:t>Время работы программы: </a:t>
            </a:r>
            <a:r>
              <a:rPr lang="ru-RU" sz="1200" baseline="-10000" dirty="0">
                <a:solidFill>
                  <a:srgbClr val="1000CC"/>
                </a:solidFill>
              </a:rPr>
              <a:t>*</a:t>
            </a:r>
            <a:r>
              <a:rPr lang="ru-RU" sz="1200" dirty="0">
                <a:solidFill>
                  <a:srgbClr val="1000CC"/>
                </a:solidFill>
              </a:rPr>
              <a:t> </a:t>
            </a:r>
            <a:r>
              <a:rPr lang="ru-RU" sz="1200" baseline="-10000" dirty="0">
                <a:solidFill>
                  <a:srgbClr val="1000CC"/>
                </a:solidFill>
              </a:rPr>
              <a:t>* * * *</a:t>
            </a:r>
            <a:endParaRPr lang="ru-RU" sz="1200" dirty="0">
              <a:solidFill>
                <a:srgbClr val="1000C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4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56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2051722" y="277133"/>
            <a:ext cx="6359525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Реализация программной системы</a:t>
            </a:r>
            <a:endParaRPr lang="ru-RU" b="1" kern="0" spc="-22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5"/>
            <a:ext cx="6912768" cy="46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6912768" cy="46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7294"/>
            <a:ext cx="6897250" cy="4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0" y="1202023"/>
            <a:ext cx="6897251" cy="4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0160"/>
            <a:ext cx="7479988" cy="46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56" y="1202023"/>
            <a:ext cx="7809773" cy="4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8" y="1196754"/>
            <a:ext cx="7346164" cy="32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5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1979714" y="277133"/>
            <a:ext cx="6359525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Реализация программной системы</a:t>
            </a:r>
            <a:endParaRPr lang="ru-RU" b="1" kern="0" spc="-22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7416823" cy="49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7053409" cy="49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4" y="1268761"/>
            <a:ext cx="7053409" cy="4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369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6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8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1806753" y="277133"/>
            <a:ext cx="6100584" cy="847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Основная часть</a:t>
            </a:r>
            <a:endParaRPr lang="ru-RU" b="1" kern="0" spc="-22" dirty="0"/>
          </a:p>
        </p:txBody>
      </p:sp>
      <p:sp>
        <p:nvSpPr>
          <p:cNvPr id="6" name="TextBox 5"/>
          <p:cNvSpPr txBox="1"/>
          <p:nvPr/>
        </p:nvSpPr>
        <p:spPr>
          <a:xfrm>
            <a:off x="1360261" y="1198951"/>
            <a:ext cx="7460213" cy="38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b="1" u="sng" dirty="0" smtClean="0">
                <a:solidFill>
                  <a:srgbClr val="0032CC"/>
                </a:solidFill>
              </a:rPr>
              <a:t>Демонстрация работы программы на тестировочной матрице</a:t>
            </a:r>
            <a:endParaRPr lang="ru-RU" b="1" u="sng" dirty="0">
              <a:solidFill>
                <a:srgbClr val="0032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00810"/>
            <a:ext cx="3600400" cy="1696263"/>
          </a:xfrm>
          <a:prstGeom prst="rect">
            <a:avLst/>
          </a:prstGeom>
        </p:spPr>
      </p:pic>
      <p:pic>
        <p:nvPicPr>
          <p:cNvPr id="7" name="Рисунок 6" descr="C:\Users\Артур\Documents\ShareX\Screenshots\2024-01\VsDebugConsole_0J3aXj9Pj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348880"/>
            <a:ext cx="5148337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ртур\Documents\ShareX\Screenshots\2024-01\VsDebugConsole_lWjXpKvql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573017"/>
            <a:ext cx="36004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7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7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1806753" y="277132"/>
            <a:ext cx="6100584" cy="7756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Основная часть</a:t>
            </a:r>
            <a:endParaRPr lang="ru-RU" b="1" kern="0" spc="-22" dirty="0"/>
          </a:p>
        </p:txBody>
      </p:sp>
      <p:sp>
        <p:nvSpPr>
          <p:cNvPr id="6" name="TextBox 5"/>
          <p:cNvSpPr txBox="1"/>
          <p:nvPr/>
        </p:nvSpPr>
        <p:spPr>
          <a:xfrm>
            <a:off x="2699794" y="1198951"/>
            <a:ext cx="4536502" cy="38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b="1" u="sng" dirty="0" smtClean="0">
                <a:solidFill>
                  <a:srgbClr val="0032CC"/>
                </a:solidFill>
              </a:rPr>
              <a:t>Демонстрация работы </a:t>
            </a:r>
            <a:r>
              <a:rPr lang="ru-RU" b="1" u="sng" dirty="0" smtClean="0">
                <a:solidFill>
                  <a:srgbClr val="0032CC"/>
                </a:solidFill>
              </a:rPr>
              <a:t>программы</a:t>
            </a:r>
            <a:endParaRPr lang="ru-RU" b="1" u="sng" dirty="0">
              <a:solidFill>
                <a:srgbClr val="0032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" y="1628802"/>
            <a:ext cx="3558852" cy="210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1628800"/>
            <a:ext cx="3555261" cy="210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" y="4077073"/>
            <a:ext cx="3419425" cy="224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79" y="3820193"/>
            <a:ext cx="4310845" cy="246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8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5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3C0E3B9-8894-5C42-A2C9-A03160140BD5}"/>
              </a:ext>
            </a:extLst>
          </p:cNvPr>
          <p:cNvSpPr txBox="1">
            <a:spLocks/>
          </p:cNvSpPr>
          <p:nvPr/>
        </p:nvSpPr>
        <p:spPr bwMode="auto">
          <a:xfrm>
            <a:off x="1806753" y="277132"/>
            <a:ext cx="6100584" cy="1106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3207" tIns="51603" rIns="103207" bIns="51603" numCol="1" rtlCol="0" anchor="ctr" anchorCtr="1" compatLnSpc="1">
            <a:prstTxWarp prst="textNoShape">
              <a:avLst/>
            </a:prstTxWarp>
            <a:normAutofit/>
          </a:bodyPr>
          <a:lstStyle>
            <a:lvl1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3905CD"/>
                </a:solidFill>
                <a:latin typeface="Arial" charset="0"/>
                <a:ea typeface="Microsoft YaHei" charset="-122"/>
              </a:defRPr>
            </a:lvl9pPr>
          </a:lstStyle>
          <a:p>
            <a:pPr marL="14223">
              <a:spcAft>
                <a:spcPts val="672"/>
              </a:spcAft>
            </a:pPr>
            <a:r>
              <a:rPr lang="ru-RU" b="1" kern="0" dirty="0" smtClean="0">
                <a:latin typeface="+mj-lt"/>
                <a:ea typeface="+mj-ea"/>
                <a:cs typeface="+mj-cs"/>
              </a:rPr>
              <a:t>Основная часть</a:t>
            </a:r>
            <a:endParaRPr lang="ru-RU" b="1" kern="0" spc="-22" dirty="0"/>
          </a:p>
        </p:txBody>
      </p:sp>
      <p:sp>
        <p:nvSpPr>
          <p:cNvPr id="6" name="TextBox 5"/>
          <p:cNvSpPr txBox="1"/>
          <p:nvPr/>
        </p:nvSpPr>
        <p:spPr>
          <a:xfrm>
            <a:off x="2699794" y="1198951"/>
            <a:ext cx="4680518" cy="38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r>
              <a:rPr lang="ru-RU" b="1" u="sng" dirty="0" smtClean="0">
                <a:solidFill>
                  <a:srgbClr val="0032CC"/>
                </a:solidFill>
              </a:rPr>
              <a:t>Демонстрация работы </a:t>
            </a:r>
            <a:r>
              <a:rPr lang="ru-RU" b="1" u="sng" dirty="0" smtClean="0">
                <a:solidFill>
                  <a:srgbClr val="0032CC"/>
                </a:solidFill>
              </a:rPr>
              <a:t>программы</a:t>
            </a:r>
            <a:endParaRPr lang="ru-RU" b="1" u="sng" dirty="0">
              <a:solidFill>
                <a:srgbClr val="0032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6400603"/>
            <a:ext cx="326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53" y="1612685"/>
            <a:ext cx="2519484" cy="145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53" y="3107963"/>
            <a:ext cx="6198484" cy="32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0433" y="6420149"/>
            <a:ext cx="606092" cy="3188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401" tIns="51200" rIns="102401" bIns="51200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9</a:t>
            </a:r>
            <a:r>
              <a:rPr lang="en-US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/</a:t>
            </a:r>
            <a:r>
              <a:rPr lang="ru-RU" sz="1400" dirty="0">
                <a:solidFill>
                  <a:srgbClr val="1000CC"/>
                </a:solidFill>
                <a:latin typeface="Arial" charset="0"/>
                <a:ea typeface="Microsoft YaHei" charset="-122"/>
              </a:rPr>
              <a:t>10</a:t>
            </a:r>
            <a:endParaRPr lang="ru-RU" sz="1400" dirty="0">
              <a:solidFill>
                <a:srgbClr val="1000CC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7315</TotalTime>
  <Words>498</Words>
  <Application>Microsoft Office PowerPoint</Application>
  <PresentationFormat>Экран (4:3)</PresentationFormat>
  <Paragraphs>121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Berezin</dc:creator>
  <cp:lastModifiedBy>Arthur</cp:lastModifiedBy>
  <cp:revision>405</cp:revision>
  <cp:lastPrinted>1601-01-01T00:00:00Z</cp:lastPrinted>
  <dcterms:created xsi:type="dcterms:W3CDTF">2000-12-25T11:02:52Z</dcterms:created>
  <dcterms:modified xsi:type="dcterms:W3CDTF">2024-01-29T23:54:23Z</dcterms:modified>
</cp:coreProperties>
</file>