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4" r:id="rId3"/>
    <p:sldId id="315" r:id="rId4"/>
    <p:sldId id="316" r:id="rId5"/>
    <p:sldId id="317" r:id="rId6"/>
    <p:sldId id="324" r:id="rId7"/>
    <p:sldId id="323" r:id="rId8"/>
    <p:sldId id="322" r:id="rId9"/>
    <p:sldId id="321" r:id="rId10"/>
    <p:sldId id="319" r:id="rId11"/>
    <p:sldId id="318" r:id="rId12"/>
    <p:sldId id="320" r:id="rId13"/>
    <p:sldId id="313" r:id="rId14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едотов Михаил" initials="Ф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1000CC"/>
    <a:srgbClr val="0032CC"/>
    <a:srgbClr val="001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5" autoAdjust="0"/>
    <p:restoredTop sz="95400" autoAdjust="0"/>
  </p:normalViewPr>
  <p:slideViewPr>
    <p:cSldViewPr>
      <p:cViewPr varScale="1">
        <p:scale>
          <a:sx n="82" d="100"/>
          <a:sy n="82" d="100"/>
        </p:scale>
        <p:origin x="787" y="72"/>
      </p:cViewPr>
      <p:guideLst>
        <p:guide orient="horz" pos="1389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958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45F5-819C-455F-A7F2-AC7EA89080D5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DB1BC-69CE-4D88-94E2-BD1150788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61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2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3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5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8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0525" y="685800"/>
            <a:ext cx="6054725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6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069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charset="0"/>
              </a:defRPr>
            </a:lvl1pPr>
          </a:lstStyle>
          <a:p>
            <a:pPr>
              <a:defRPr/>
            </a:pPr>
            <a:r>
              <a:rPr lang="ru-RU" altLang="ru-RU"/>
              <a:t>06.02.02    About VMK faculty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charset="0"/>
              </a:defRPr>
            </a:lvl1pPr>
          </a:lstStyle>
          <a:p>
            <a:pPr>
              <a:defRPr/>
            </a:pPr>
            <a:fld id="{2E097C45-5180-42FF-9AA5-9B5387514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7092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t>06.02.02    About VMK faculty</a:t>
            </a: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BFC2B043-341F-4FE6-8F59-FFCC3D6E6F2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pPr algn="r"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t>06.02.02    About VMK faculty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9FBA2EA1-59FB-47E3-AF77-F63A32EF3879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pPr algn="r"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charset="0"/>
            </a:endParaRP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t>06.02.02    About VMK faculty</a:t>
            </a: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0DE57C3F-E652-49D6-96DD-2B4D87A2A26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charset="0"/>
              </a:rPr>
              <a:pPr algn="r"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charset="0"/>
            </a:endParaRPr>
          </a:p>
        </p:txBody>
      </p:sp>
      <p:sp>
        <p:nvSpPr>
          <p:cNvPr id="21514" name="Rectangle 7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5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11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6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E1401-DBE1-4EA9-8608-404F7328871D}" type="datetime1">
              <a:rPr lang="ru-RU" altLang="ru-RU" smtClean="0"/>
              <a:t>17.06.2024</a:t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9DEAF-70A3-4DF2-9638-AC5493C2FDF0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035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6A1AE-8CF4-4EEB-A046-47E7AF92C129}" type="datetime1">
              <a:rPr lang="ru-RU" altLang="ru-RU" smtClean="0"/>
              <a:t>17.06.2024</a:t>
            </a:fld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17D0-1B48-4A90-A0B9-C9B597C8B8B0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139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DB3C5-81E7-4141-988F-813EE967D99B}" type="datetime1">
              <a:rPr lang="ru-RU" altLang="ru-RU" smtClean="0"/>
              <a:t>17.06.2024</a:t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FE6E0-B29F-4C34-8EA9-4C6E7168153A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115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62436" y="274643"/>
            <a:ext cx="2379133" cy="5799137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20804" y="274643"/>
            <a:ext cx="6938433" cy="5799137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50297-3049-4A47-8F5B-AE88E965C1EA}" type="datetime1">
              <a:rPr lang="ru-RU" altLang="ru-RU" smtClean="0"/>
              <a:t>17.06.2024</a:t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479F-7A0A-4420-BC74-CA0E4A5971F3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527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DBF56-C382-4FF5-9977-7D4F62ED5083}" type="datetime1">
              <a:rPr lang="ru-RU" altLang="ru-RU" smtClean="0"/>
              <a:t>17.06.2024</a:t>
            </a:fld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1FCD-F50E-4949-84F3-96E59F47F368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405305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3E49D-0F9C-4032-B164-E15B2E021F7F}" type="datetime1">
              <a:rPr lang="ru-RU" altLang="ru-RU" smtClean="0"/>
              <a:t>17.06.2024</a:t>
            </a:fld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A179-4E58-4363-8009-CF356D0A5036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</p:spTree>
    <p:extLst>
      <p:ext uri="{BB962C8B-B14F-4D97-AF65-F5344CB8AC3E}">
        <p14:creationId xmlns:p14="http://schemas.microsoft.com/office/powerpoint/2010/main" val="112564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20800" y="1981205"/>
            <a:ext cx="4658784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2787" y="1981205"/>
            <a:ext cx="4658783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B577F-EE3E-4E5C-AD13-7B9194D718E4}" type="datetime1">
              <a:rPr lang="ru-RU" altLang="ru-RU" smtClean="0"/>
              <a:t>17.06.2024</a:t>
            </a:fld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FEFBE-035E-4CF5-B0DC-127EE2CB03D8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dirty="0"/>
              <a:t>© Факультет ВМК МГУ, 2024</a:t>
            </a:r>
          </a:p>
        </p:txBody>
      </p:sp>
    </p:spTree>
    <p:extLst>
      <p:ext uri="{BB962C8B-B14F-4D97-AF65-F5344CB8AC3E}">
        <p14:creationId xmlns:p14="http://schemas.microsoft.com/office/powerpoint/2010/main" val="175991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87012-727A-49F1-BDF5-6862B72874DF}" type="datetime1">
              <a:rPr lang="ru-RU" altLang="ru-RU" smtClean="0"/>
              <a:t>17.06.2024</a:t>
            </a:fld>
            <a:endParaRPr lang="ru-RU" altLang="ru-RU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592A-63D9-40AB-94E4-3C5F23772A2D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416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3642-D49F-4F9C-A378-09C4425E46F4}" type="datetime1">
              <a:rPr lang="ru-RU" altLang="ru-RU" smtClean="0"/>
              <a:t>17.06.2024</a:t>
            </a:fld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14E0D-0E24-4C1B-8A4A-CFC3380E01E5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035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39A51B2-1D5E-4C59-9A07-74E6F04D0EF0}" type="datetime1">
              <a:rPr lang="ru-RU" altLang="ru-RU" smtClean="0"/>
              <a:t>17.06.2024</a:t>
            </a:fld>
            <a:endParaRPr lang="ru-RU" alt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‹#›</a:t>
            </a:fld>
            <a:r>
              <a:rPr lang="ru-RU" altLang="ru-RU"/>
              <a:t> / 17</a:t>
            </a:r>
            <a:endParaRPr lang="ru-RU" alt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2709" y="1412874"/>
            <a:ext cx="11473931" cy="4896445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783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xfrm>
            <a:off x="-24680" y="6384442"/>
            <a:ext cx="1320803" cy="4349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56651-EB2F-4561-8EE3-1350A9DB0C87}" type="datetime1">
              <a:rPr lang="ru-RU" altLang="ru-RU" smtClean="0"/>
              <a:t>17.06.2024</a:t>
            </a:fld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xfrm>
            <a:off x="10794242" y="6400805"/>
            <a:ext cx="1350430" cy="4349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B442-A87F-46E2-8075-2F2EA435D5A2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645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600" b="0"/>
            </a:lvl1pPr>
            <a:lvl2pPr>
              <a:defRPr sz="3200" b="0"/>
            </a:lvl2pPr>
            <a:lvl3pPr>
              <a:defRPr sz="2800" b="0"/>
            </a:lvl3pPr>
            <a:lvl4pPr>
              <a:defRPr sz="2400" b="0"/>
            </a:lvl4pPr>
            <a:lvl5pPr>
              <a:defRPr sz="2000" b="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00" b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3B36-5AB7-49B4-9C6A-A00244C59C36}" type="datetime1">
              <a:rPr lang="ru-RU" altLang="ru-RU" smtClean="0"/>
              <a:t>17.06.2024</a:t>
            </a:fld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F2D2-409A-4A4D-AE8C-2DE43A5610D6}" type="slidenum">
              <a:rPr lang="ru-RU" altLang="ru-RU"/>
              <a:pPr>
                <a:defRPr/>
              </a:pPr>
              <a:t>‹#›</a:t>
            </a:fld>
            <a:r>
              <a:rPr lang="ru-RU" altLang="ru-RU"/>
              <a:t> / 17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317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382709" y="6384442"/>
            <a:ext cx="132080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  <a:defRPr sz="160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fld id="{17D78FEE-B702-4E30-9055-C47BAC53A69D}" type="datetime1">
              <a:rPr lang="ru-RU" altLang="ru-RU" smtClean="0"/>
              <a:t>17.06.2024</a:t>
            </a:fld>
            <a:endParaRPr lang="ru-RU" alt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dirty="0"/>
              <a:t>© Факультет ВМК МГУ, 2024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0841570" y="6400805"/>
            <a:ext cx="135043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  <a:defRPr sz="160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‹#›</a:t>
            </a:fld>
            <a:r>
              <a:rPr lang="ru-RU" altLang="ru-RU" dirty="0"/>
              <a:t> / 17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3" y="1981205"/>
            <a:ext cx="9520767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dirty="0" err="1"/>
              <a:t>Для</a:t>
            </a:r>
            <a:r>
              <a:rPr lang="en-GB" altLang="ru-RU" dirty="0"/>
              <a:t> </a:t>
            </a:r>
            <a:r>
              <a:rPr lang="en-GB" altLang="ru-RU" dirty="0" err="1"/>
              <a:t>правки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r>
              <a:rPr lang="en-GB" altLang="ru-RU" dirty="0"/>
              <a:t> </a:t>
            </a:r>
            <a:r>
              <a:rPr lang="en-GB" altLang="ru-RU" dirty="0" err="1"/>
              <a:t>щёлкните</a:t>
            </a:r>
            <a:r>
              <a:rPr lang="en-GB" altLang="ru-RU" dirty="0"/>
              <a:t> </a:t>
            </a:r>
            <a:r>
              <a:rPr lang="en-GB" altLang="ru-RU" dirty="0" err="1"/>
              <a:t>мышью</a:t>
            </a:r>
            <a:endParaRPr lang="en-GB" altLang="ru-RU" dirty="0"/>
          </a:p>
          <a:p>
            <a:pPr lvl="1"/>
            <a:r>
              <a:rPr lang="en-GB" altLang="ru-RU" dirty="0" err="1"/>
              <a:t>Второй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2"/>
            <a:r>
              <a:rPr lang="en-GB" altLang="ru-RU" dirty="0" err="1"/>
              <a:t>Третий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3"/>
            <a:r>
              <a:rPr lang="en-GB" altLang="ru-RU" dirty="0" err="1"/>
              <a:t>Четвёртый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4"/>
            <a:r>
              <a:rPr lang="en-GB" altLang="ru-RU" dirty="0" err="1"/>
              <a:t>Пятый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4"/>
            <a:r>
              <a:rPr lang="en-GB" altLang="ru-RU" dirty="0" err="1"/>
              <a:t>Шестой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4"/>
            <a:r>
              <a:rPr lang="en-GB" altLang="ru-RU" dirty="0" err="1"/>
              <a:t>Седьмой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35560" y="18257"/>
            <a:ext cx="8944646" cy="126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ru-RU" dirty="0" err="1"/>
              <a:t>Для</a:t>
            </a:r>
            <a:r>
              <a:rPr lang="en-GB" altLang="ru-RU" dirty="0"/>
              <a:t> </a:t>
            </a:r>
            <a:r>
              <a:rPr lang="en-GB" altLang="ru-RU" dirty="0" err="1"/>
              <a:t>правки</a:t>
            </a:r>
            <a:r>
              <a:rPr lang="en-GB" altLang="ru-RU" dirty="0"/>
              <a:t> </a:t>
            </a:r>
            <a:r>
              <a:rPr lang="en-GB" altLang="ru-RU" dirty="0" err="1"/>
              <a:t>текста</a:t>
            </a:r>
            <a:r>
              <a:rPr lang="en-GB" altLang="ru-RU" dirty="0"/>
              <a:t> </a:t>
            </a:r>
            <a:r>
              <a:rPr lang="en-GB" altLang="ru-RU" dirty="0" err="1"/>
              <a:t>заголовка</a:t>
            </a:r>
            <a:r>
              <a:rPr lang="en-GB" altLang="ru-RU" dirty="0"/>
              <a:t> </a:t>
            </a:r>
            <a:r>
              <a:rPr lang="en-GB" altLang="ru-RU" dirty="0" err="1"/>
              <a:t>щёлкните</a:t>
            </a:r>
            <a:r>
              <a:rPr lang="en-GB" altLang="ru-RU" dirty="0"/>
              <a:t> </a:t>
            </a:r>
            <a:r>
              <a:rPr lang="en-GB" altLang="ru-RU" dirty="0" err="1"/>
              <a:t>мышью</a:t>
            </a:r>
            <a:endParaRPr lang="en-GB" altLang="ru-RU" dirty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5"/>
            <a:ext cx="12192000" cy="110807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063DE8">
                  <a:alpha val="2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pic>
        <p:nvPicPr>
          <p:cNvPr id="1032" name="Picture 7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103" y="179207"/>
            <a:ext cx="648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"/>
            <a:ext cx="2196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25271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905CD"/>
          </a:solidFill>
          <a:latin typeface="+mj-lt"/>
          <a:ea typeface="+mj-ea"/>
          <a:cs typeface="+mj-cs"/>
        </a:defRPr>
      </a:lvl1pPr>
      <a:lvl2pPr algn="l" defTabSz="25271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63">
          <a:solidFill>
            <a:srgbClr val="3905CD"/>
          </a:solidFill>
          <a:latin typeface="Arial" charset="0"/>
          <a:ea typeface="Microsoft YaHei" charset="-122"/>
        </a:defRPr>
      </a:lvl2pPr>
      <a:lvl3pPr algn="l" defTabSz="25271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63">
          <a:solidFill>
            <a:srgbClr val="3905CD"/>
          </a:solidFill>
          <a:latin typeface="Arial" charset="0"/>
          <a:ea typeface="Microsoft YaHei" charset="-122"/>
        </a:defRPr>
      </a:lvl3pPr>
      <a:lvl4pPr algn="l" defTabSz="25271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63">
          <a:solidFill>
            <a:srgbClr val="3905CD"/>
          </a:solidFill>
          <a:latin typeface="Arial" charset="0"/>
          <a:ea typeface="Microsoft YaHei" charset="-122"/>
        </a:defRPr>
      </a:lvl4pPr>
      <a:lvl5pPr algn="l" defTabSz="25271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63">
          <a:solidFill>
            <a:srgbClr val="3905CD"/>
          </a:solidFill>
          <a:latin typeface="Arial" charset="0"/>
          <a:ea typeface="Microsoft YaHei" charset="-122"/>
        </a:defRPr>
      </a:lvl5pPr>
      <a:lvl6pPr marL="1414463" indent="-128588" algn="l" defTabSz="25271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63">
          <a:solidFill>
            <a:srgbClr val="3905CD"/>
          </a:solidFill>
          <a:latin typeface="Arial" charset="0"/>
          <a:ea typeface="Microsoft YaHei" charset="-122"/>
        </a:defRPr>
      </a:lvl6pPr>
      <a:lvl7pPr marL="1671638" indent="-128588" algn="l" defTabSz="25271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63">
          <a:solidFill>
            <a:srgbClr val="3905CD"/>
          </a:solidFill>
          <a:latin typeface="Arial" charset="0"/>
          <a:ea typeface="Microsoft YaHei" charset="-122"/>
        </a:defRPr>
      </a:lvl7pPr>
      <a:lvl8pPr marL="1928813" indent="-128588" algn="l" defTabSz="25271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63">
          <a:solidFill>
            <a:srgbClr val="3905CD"/>
          </a:solidFill>
          <a:latin typeface="Arial" charset="0"/>
          <a:ea typeface="Microsoft YaHei" charset="-122"/>
        </a:defRPr>
      </a:lvl8pPr>
      <a:lvl9pPr marL="2185988" indent="-128588" algn="l" defTabSz="25271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63">
          <a:solidFill>
            <a:srgbClr val="3905CD"/>
          </a:solidFill>
          <a:latin typeface="Arial" charset="0"/>
          <a:ea typeface="Microsoft YaHei" charset="-122"/>
        </a:defRPr>
      </a:lvl9pPr>
    </p:titleStyle>
    <p:bodyStyle>
      <a:lvl1pPr marL="192881" indent="-192881" algn="l" defTabSz="252710" rtl="0" eaLnBrk="0" fontAlgn="base" hangingPunct="0">
        <a:lnSpc>
          <a:spcPct val="89000"/>
        </a:lnSpc>
        <a:spcBef>
          <a:spcPts val="4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0">
          <a:solidFill>
            <a:srgbClr val="3905CD"/>
          </a:solidFill>
          <a:latin typeface="+mn-lt"/>
          <a:ea typeface="+mn-ea"/>
          <a:cs typeface="+mn-cs"/>
        </a:defRPr>
      </a:lvl1pPr>
      <a:lvl2pPr marL="417910" indent="-160735" algn="l" defTabSz="252710" rtl="0" eaLnBrk="0" fontAlgn="base" hangingPunct="0">
        <a:lnSpc>
          <a:spcPct val="89000"/>
        </a:lnSpc>
        <a:spcBef>
          <a:spcPts val="4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0">
          <a:solidFill>
            <a:srgbClr val="3905CD"/>
          </a:solidFill>
          <a:latin typeface="+mn-lt"/>
          <a:ea typeface="+mn-ea"/>
        </a:defRPr>
      </a:lvl2pPr>
      <a:lvl3pPr marL="642938" indent="-128588" algn="l" defTabSz="252710" rtl="0" eaLnBrk="0" fontAlgn="base" hangingPunct="0">
        <a:lnSpc>
          <a:spcPct val="89000"/>
        </a:lnSpc>
        <a:spcBef>
          <a:spcPts val="4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0">
          <a:solidFill>
            <a:srgbClr val="3905CD"/>
          </a:solidFill>
          <a:latin typeface="+mn-lt"/>
          <a:ea typeface="+mn-ea"/>
        </a:defRPr>
      </a:lvl3pPr>
      <a:lvl4pPr marL="900113" indent="-128588" algn="l" defTabSz="252710" rtl="0" eaLnBrk="0" fontAlgn="base" hangingPunct="0">
        <a:lnSpc>
          <a:spcPct val="89000"/>
        </a:lnSpc>
        <a:spcBef>
          <a:spcPts val="4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0">
          <a:solidFill>
            <a:srgbClr val="3905CD"/>
          </a:solidFill>
          <a:latin typeface="+mn-lt"/>
          <a:ea typeface="+mn-ea"/>
        </a:defRPr>
      </a:lvl4pPr>
      <a:lvl5pPr marL="1157288" indent="-128588" algn="l" defTabSz="252710" rtl="0" eaLnBrk="0" fontAlgn="base" hangingPunct="0">
        <a:lnSpc>
          <a:spcPct val="89000"/>
        </a:lnSpc>
        <a:spcBef>
          <a:spcPts val="4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0">
          <a:solidFill>
            <a:srgbClr val="3905CD"/>
          </a:solidFill>
          <a:latin typeface="+mn-lt"/>
          <a:ea typeface="+mn-ea"/>
        </a:defRPr>
      </a:lvl5pPr>
      <a:lvl6pPr marL="1414463" indent="-128588" algn="l" defTabSz="252710" rtl="0" eaLnBrk="0" fontAlgn="base" hangingPunct="0">
        <a:lnSpc>
          <a:spcPct val="89000"/>
        </a:lnSpc>
        <a:spcBef>
          <a:spcPts val="4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25" b="1">
          <a:solidFill>
            <a:srgbClr val="3905CD"/>
          </a:solidFill>
          <a:latin typeface="+mn-lt"/>
          <a:ea typeface="+mn-ea"/>
        </a:defRPr>
      </a:lvl6pPr>
      <a:lvl7pPr marL="1671638" indent="-128588" algn="l" defTabSz="252710" rtl="0" eaLnBrk="0" fontAlgn="base" hangingPunct="0">
        <a:lnSpc>
          <a:spcPct val="89000"/>
        </a:lnSpc>
        <a:spcBef>
          <a:spcPts val="4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25" b="1">
          <a:solidFill>
            <a:srgbClr val="3905CD"/>
          </a:solidFill>
          <a:latin typeface="+mn-lt"/>
          <a:ea typeface="+mn-ea"/>
        </a:defRPr>
      </a:lvl7pPr>
      <a:lvl8pPr marL="1928813" indent="-128588" algn="l" defTabSz="252710" rtl="0" eaLnBrk="0" fontAlgn="base" hangingPunct="0">
        <a:lnSpc>
          <a:spcPct val="89000"/>
        </a:lnSpc>
        <a:spcBef>
          <a:spcPts val="4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25" b="1">
          <a:solidFill>
            <a:srgbClr val="3905CD"/>
          </a:solidFill>
          <a:latin typeface="+mn-lt"/>
          <a:ea typeface="+mn-ea"/>
        </a:defRPr>
      </a:lvl8pPr>
      <a:lvl9pPr marL="2185988" indent="-128588" algn="l" defTabSz="252710" rtl="0" eaLnBrk="0" fontAlgn="base" hangingPunct="0">
        <a:lnSpc>
          <a:spcPct val="89000"/>
        </a:lnSpc>
        <a:spcBef>
          <a:spcPts val="4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25" b="1">
          <a:solidFill>
            <a:srgbClr val="3905CD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055440" y="116560"/>
            <a:ext cx="10081120" cy="79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840" tIns="25920" rIns="51840" bIns="2592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>Факультет вычислительной математики и кибернетики</a:t>
            </a:r>
          </a:p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>МГУ имени М.В. Ломоносова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1" y="1700808"/>
            <a:ext cx="10706037" cy="508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200" y="179285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03DB61-3DCF-BC4F-9D0A-EC1FAB696134}"/>
              </a:ext>
            </a:extLst>
          </p:cNvPr>
          <p:cNvSpPr txBox="1"/>
          <p:nvPr/>
        </p:nvSpPr>
        <p:spPr>
          <a:xfrm>
            <a:off x="3863752" y="2111371"/>
            <a:ext cx="66967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80"/>
                </a:solidFill>
              </a:rPr>
              <a:t>РАЗРАБОТКА ИНСТРУМЕНТАРИЯ ДЛЯ ОБРАТНОГО ПРОЕКТИРОВАНИЯ И ВИЗУАЛИЗАЦИИ ПРОГРАММ НА ЯЗЫКЕ RUST</a:t>
            </a:r>
          </a:p>
          <a:p>
            <a:pPr algn="ctr"/>
            <a:endParaRPr lang="ru-RU" sz="2000" b="1" dirty="0">
              <a:solidFill>
                <a:srgbClr val="000080"/>
              </a:solidFill>
            </a:endParaRPr>
          </a:p>
          <a:p>
            <a:pPr algn="ctr"/>
            <a:r>
              <a:rPr lang="ru-RU" sz="2000" b="1" dirty="0">
                <a:solidFill>
                  <a:srgbClr val="000080"/>
                </a:solidFill>
              </a:rPr>
              <a:t>Грибов Артём Анатольевич</a:t>
            </a:r>
          </a:p>
          <a:p>
            <a:pPr algn="ctr"/>
            <a:r>
              <a:rPr lang="ru-RU" sz="2000" b="1" dirty="0" err="1">
                <a:solidFill>
                  <a:srgbClr val="000080"/>
                </a:solidFill>
              </a:rPr>
              <a:t>к.ф-м.н</a:t>
            </a:r>
            <a:r>
              <a:rPr lang="ru-RU" sz="2000" b="1" dirty="0">
                <a:solidFill>
                  <a:srgbClr val="000080"/>
                </a:solidFill>
              </a:rPr>
              <a:t> Романов Владимир Юрьевич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5399" y="1003375"/>
            <a:ext cx="10659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000080"/>
                </a:solidFill>
              </a:rPr>
              <a:t>Программа профессиональной переподготовки</a:t>
            </a:r>
            <a:br>
              <a:rPr lang="ru-RU" altLang="ru-RU" sz="2200" b="1" dirty="0">
                <a:solidFill>
                  <a:srgbClr val="000080"/>
                </a:solidFill>
              </a:rPr>
            </a:br>
            <a:r>
              <a:rPr lang="ru-RU" altLang="ru-RU" sz="2200" b="1" dirty="0">
                <a:solidFill>
                  <a:srgbClr val="000080"/>
                </a:solidFill>
              </a:rPr>
              <a:t>«Разработчик профессионально-ориентированных </a:t>
            </a:r>
          </a:p>
          <a:p>
            <a:pPr algn="ctr"/>
            <a:r>
              <a:rPr lang="ru-RU" altLang="ru-RU" sz="2200" b="1" dirty="0">
                <a:solidFill>
                  <a:srgbClr val="000080"/>
                </a:solidFill>
              </a:rPr>
              <a:t>компьютерных технологий» </a:t>
            </a:r>
            <a:endParaRPr lang="ru-RU" sz="2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A4E5275-6F10-440D-A792-D0ADCE4B9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74B442-A87F-46E2-8075-2F2EA435D5A2}" type="slidenum">
              <a:rPr lang="ru-RU" altLang="ru-RU" smtClean="0"/>
              <a:pPr>
                <a:defRPr/>
              </a:pPr>
              <a:t>1</a:t>
            </a:fld>
            <a:r>
              <a:rPr lang="ru-RU" altLang="ru-RU" dirty="0"/>
              <a:t> / 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модели для программ на языке Rust </a:t>
            </a:r>
            <a:br>
              <a:rPr lang="ru-RU" dirty="0"/>
            </a:br>
            <a:r>
              <a:rPr lang="ru-RU" dirty="0"/>
              <a:t>с помощью языка моделирования UML.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UML модель </a:t>
            </a:r>
            <a:r>
              <a:rPr lang="ru-RU" dirty="0" err="1">
                <a:solidFill>
                  <a:srgbClr val="1000CC"/>
                </a:solidFill>
              </a:rPr>
              <a:t>трейта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err="1">
                <a:solidFill>
                  <a:srgbClr val="1000CC"/>
                </a:solidFill>
              </a:rPr>
              <a:t>Animal</a:t>
            </a:r>
            <a:r>
              <a:rPr lang="ru-RU" dirty="0">
                <a:solidFill>
                  <a:srgbClr val="1000CC"/>
                </a:solidFill>
              </a:rPr>
              <a:t> в виде дерева (Rust </a:t>
            </a:r>
            <a:r>
              <a:rPr lang="ru-RU" dirty="0" err="1">
                <a:solidFill>
                  <a:srgbClr val="1000CC"/>
                </a:solidFill>
              </a:rPr>
              <a:t>Tree</a:t>
            </a:r>
            <a:r>
              <a:rPr lang="ru-RU" dirty="0">
                <a:solidFill>
                  <a:srgbClr val="1000CC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DCE0F6-4743-4B04-8766-E9E8BBA33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890567"/>
            <a:ext cx="6240273" cy="446449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817A4EE-1494-42F2-82B1-43F6AA0D00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10</a:t>
            </a:fld>
            <a:r>
              <a:rPr lang="ru-RU" altLang="ru-RU" dirty="0"/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250142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Генерация UML-диаграмм визуализирующих отдельные аспекты систем разработанных на языке Rust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Диаграмма реализации интерфейса</a:t>
            </a:r>
            <a:r>
              <a:rPr lang="en-US" dirty="0">
                <a:solidFill>
                  <a:srgbClr val="1000CC"/>
                </a:solidFill>
              </a:rPr>
              <a:t> </a:t>
            </a:r>
          </a:p>
          <a:p>
            <a:pPr algn="just"/>
            <a:r>
              <a:rPr lang="ru-RU">
                <a:solidFill>
                  <a:srgbClr val="1000CC"/>
                </a:solidFill>
              </a:rPr>
              <a:t>структурами</a:t>
            </a:r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CB860-00EF-44F4-8A8D-10647105B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575" y="4087435"/>
            <a:ext cx="4103360" cy="2019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00EC65-4653-4FDA-B13B-4AA7A13F9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78" y="1412874"/>
            <a:ext cx="5416254" cy="27272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8A77C0-0171-461C-BAE1-CE3E17679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17" y="2195841"/>
            <a:ext cx="6192537" cy="295232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80055E-8246-466C-8344-D4ABF7ED67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11</a:t>
            </a:fld>
            <a:r>
              <a:rPr lang="ru-RU" altLang="ru-RU" dirty="0"/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235594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44624"/>
            <a:ext cx="8944646" cy="1264448"/>
          </a:xfrm>
        </p:spPr>
        <p:txBody>
          <a:bodyPr/>
          <a:lstStyle/>
          <a:p>
            <a:r>
              <a:rPr lang="ru-RU" dirty="0"/>
              <a:t>Генерация UML-диаграмм визуализирующих отдельные аспекты систем разработанных на языке Rust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Визуализация отношений между объектами</a:t>
            </a:r>
          </a:p>
          <a:p>
            <a:pPr algn="just"/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908D86-BDA3-41E3-B01D-0D4020877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9" t="68046" r="37694"/>
          <a:stretch/>
        </p:blipFill>
        <p:spPr bwMode="auto">
          <a:xfrm>
            <a:off x="699733" y="2060846"/>
            <a:ext cx="2289123" cy="31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1E31EA4-BADC-4EDC-ACA8-5DDF9CFB4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4" t="65188" r="2427" b="1932"/>
          <a:stretch/>
        </p:blipFill>
        <p:spPr bwMode="auto">
          <a:xfrm>
            <a:off x="3178946" y="2317327"/>
            <a:ext cx="4070996" cy="262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B9D6F2-1093-4D5D-9123-84EFA80F8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1" y="2401989"/>
            <a:ext cx="3869829" cy="2454971"/>
          </a:xfrm>
          <a:prstGeom prst="rect">
            <a:avLst/>
          </a:prstGeom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3FE58A7-2BBE-4FC4-A2A0-3879DE768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1" t="72762" r="1825" b="3278"/>
          <a:stretch/>
        </p:blipFill>
        <p:spPr bwMode="auto">
          <a:xfrm>
            <a:off x="5103021" y="4194886"/>
            <a:ext cx="4521371" cy="165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77C554-6377-4772-8C09-5015C05580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12</a:t>
            </a:fld>
            <a:r>
              <a:rPr lang="ru-RU" altLang="ru-RU" dirty="0"/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111134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572A039F-2AE7-4260-94B2-28CFFE01F8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709" y="1412874"/>
            <a:ext cx="11473931" cy="4896445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1. Разработан распознаватель текстов написанных на языке Rust и построено абстрактное синтаксическое дерево программы написанной на этом языке.</a:t>
            </a:r>
          </a:p>
          <a:p>
            <a:pPr algn="just"/>
            <a:r>
              <a:rPr lang="ru-RU" dirty="0">
                <a:solidFill>
                  <a:srgbClr val="1000CC"/>
                </a:solidFill>
              </a:rPr>
              <a:t>2. Разрабатываемый макет инструмента интегрирован в среду </a:t>
            </a:r>
            <a:r>
              <a:rPr lang="ru-RU" dirty="0" err="1">
                <a:solidFill>
                  <a:srgbClr val="1000CC"/>
                </a:solidFill>
              </a:rPr>
              <a:t>Eclipse</a:t>
            </a:r>
            <a:r>
              <a:rPr lang="ru-RU" dirty="0">
                <a:solidFill>
                  <a:srgbClr val="1000CC"/>
                </a:solidFill>
              </a:rPr>
              <a:t> в виде плагина.</a:t>
            </a:r>
          </a:p>
          <a:p>
            <a:pPr algn="just"/>
            <a:r>
              <a:rPr lang="ru-RU" dirty="0">
                <a:solidFill>
                  <a:srgbClr val="1000CC"/>
                </a:solidFill>
              </a:rPr>
              <a:t>3. Строятся и визуализируются UML-модели для программ, написанных на языке Rust, с помощью языка моделирования UML.</a:t>
            </a:r>
          </a:p>
          <a:p>
            <a:pPr algn="just"/>
            <a:r>
              <a:rPr lang="ru-RU" dirty="0">
                <a:solidFill>
                  <a:srgbClr val="1000CC"/>
                </a:solidFill>
              </a:rPr>
              <a:t>4. Генерируются диаграммы, использующие графическую нотацию языка UML и визуализирующие диаграммы зависимости пакетов для систем разработанных на языке Rust.</a:t>
            </a:r>
          </a:p>
          <a:p>
            <a:endParaRPr lang="ru-RU" dirty="0"/>
          </a:p>
          <a:p>
            <a:r>
              <a:rPr lang="ru-RU" dirty="0"/>
              <a:t>Выводы: Разработанный плагин позволяет импортировать проект на языке </a:t>
            </a:r>
            <a:r>
              <a:rPr lang="en-US" dirty="0"/>
              <a:t>Rust </a:t>
            </a:r>
            <a:r>
              <a:rPr lang="ru-RU" dirty="0"/>
              <a:t>в </a:t>
            </a:r>
            <a:r>
              <a:rPr lang="en-US" dirty="0"/>
              <a:t>Eclipse </a:t>
            </a:r>
            <a:r>
              <a:rPr lang="ru-RU" dirty="0"/>
              <a:t>и провести визуальный анализ структур, полей, методов, интерфейсов и их связей.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457776E-1F17-4A81-8CFD-A94C675A8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13</a:t>
            </a:fld>
            <a:r>
              <a:rPr lang="ru-RU" altLang="ru-RU" dirty="0"/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6680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задачи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/>
            <a:r>
              <a:rPr lang="ru-RU" dirty="0">
                <a:solidFill>
                  <a:srgbClr val="1000CC"/>
                </a:solidFill>
              </a:rPr>
              <a:t>1.Разработка распознавателя текстов, написанных на языке Rust и построение абстрактного синтаксического дерева программы написанной на этом языке.</a:t>
            </a:r>
          </a:p>
          <a:p>
            <a:pPr marL="0" indent="0" algn="just"/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>
                <a:solidFill>
                  <a:srgbClr val="1000CC"/>
                </a:solidFill>
              </a:rPr>
              <a:t>2.Интеграция разрабатываемого макета инструмента в среду </a:t>
            </a:r>
            <a:r>
              <a:rPr lang="ru-RU" dirty="0" err="1">
                <a:solidFill>
                  <a:srgbClr val="1000CC"/>
                </a:solidFill>
              </a:rPr>
              <a:t>Eclipse</a:t>
            </a:r>
            <a:r>
              <a:rPr lang="ru-RU" dirty="0">
                <a:solidFill>
                  <a:srgbClr val="1000CC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>
                <a:solidFill>
                  <a:srgbClr val="1000CC"/>
                </a:solidFill>
              </a:rPr>
              <a:t>3.Построение модели для программ, написанных на языке Rust, с помощью языка моделирования UML.</a:t>
            </a:r>
          </a:p>
          <a:p>
            <a:pPr algn="just"/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>
                <a:solidFill>
                  <a:srgbClr val="1000CC"/>
                </a:solidFill>
              </a:rPr>
              <a:t>4.Генерация диаграмм использующих графическую нотацию языка UML и визуализирующих отдельные аспекты архитектуры систем разработанных на языке Rust.</a:t>
            </a: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230FC5-9F10-4CFE-BB26-469B92A5A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2</a:t>
            </a:fld>
            <a:r>
              <a:rPr lang="ru-RU" altLang="ru-RU" dirty="0"/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297579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 разрабатываемого макета инструмента в среду </a:t>
            </a:r>
            <a:r>
              <a:rPr lang="ru-RU" dirty="0" err="1"/>
              <a:t>Eclipse</a:t>
            </a:r>
            <a:r>
              <a:rPr lang="ru-RU" dirty="0"/>
              <a:t>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Синтаксически ориентированный редактор языка Rust</a:t>
            </a:r>
          </a:p>
          <a:p>
            <a:pPr algn="just"/>
            <a:endParaRPr lang="ru-RU" dirty="0">
              <a:solidFill>
                <a:srgbClr val="1000CC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AF2623-0513-4537-A630-45131B180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780" y="1806136"/>
            <a:ext cx="5368744" cy="450318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1E8A88A-41E7-458F-9956-A72A3DBB20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3</a:t>
            </a:fld>
            <a:r>
              <a:rPr lang="ru-RU" altLang="ru-RU" dirty="0"/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4154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распознавателя текстов </a:t>
            </a:r>
            <a:br>
              <a:rPr lang="ru-RU" dirty="0"/>
            </a:br>
            <a:r>
              <a:rPr lang="ru-RU" dirty="0"/>
              <a:t>написанных на языке Rust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Грамматика языка </a:t>
            </a:r>
            <a:r>
              <a:rPr lang="en-US" dirty="0">
                <a:solidFill>
                  <a:srgbClr val="1000CC"/>
                </a:solidFill>
              </a:rPr>
              <a:t>Rust </a:t>
            </a:r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3815F2-7C1D-468E-BC24-EB667A4A2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847849"/>
            <a:ext cx="6863482" cy="443671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710D904-EBC3-47B8-A057-39BF8FCE9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4</a:t>
            </a:fld>
            <a:r>
              <a:rPr lang="ru-RU" altLang="ru-RU" dirty="0"/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235555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распознавателя текстов написанных </a:t>
            </a:r>
            <a:br>
              <a:rPr lang="ru-RU" dirty="0"/>
            </a:br>
            <a:r>
              <a:rPr lang="ru-RU" dirty="0"/>
              <a:t>на языке Rust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Сгенерированный распознаватель языка </a:t>
            </a:r>
            <a:r>
              <a:rPr lang="en-US" dirty="0">
                <a:solidFill>
                  <a:srgbClr val="1000CC"/>
                </a:solidFill>
              </a:rPr>
              <a:t>Rust </a:t>
            </a:r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40D5C6-C2ED-4092-914B-9A5F3F4D7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868" y="1829177"/>
            <a:ext cx="7591612" cy="452588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376397E-09A5-4B0C-A038-E6FA026D3B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5</a:t>
            </a:fld>
            <a:r>
              <a:rPr lang="ru-RU" altLang="ru-RU" dirty="0"/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151306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программы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F525A3-0594-4D30-AFA6-EEE42EB1F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1169145"/>
            <a:ext cx="4392488" cy="541501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305B058-BA09-4A2E-B161-38662EF7E7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6</a:t>
            </a:fld>
            <a:r>
              <a:rPr lang="ru-RU" altLang="ru-RU" dirty="0"/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128803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распознавателя текстов написанных </a:t>
            </a:r>
            <a:br>
              <a:rPr lang="ru-RU" dirty="0"/>
            </a:br>
            <a:r>
              <a:rPr lang="ru-RU" dirty="0"/>
              <a:t>на языке Rust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Правило </a:t>
            </a:r>
            <a:r>
              <a:rPr lang="ru-RU" dirty="0" err="1">
                <a:solidFill>
                  <a:srgbClr val="FF0000"/>
                </a:solidFill>
              </a:rPr>
              <a:t>structStruct</a:t>
            </a:r>
            <a:r>
              <a:rPr lang="ru-RU" dirty="0">
                <a:solidFill>
                  <a:srgbClr val="1000CC"/>
                </a:solidFill>
              </a:rPr>
              <a:t> в описании грамматики языка</a:t>
            </a:r>
          </a:p>
          <a:p>
            <a:pPr algn="just"/>
            <a:endParaRPr lang="ru-RU" dirty="0">
              <a:solidFill>
                <a:srgbClr val="1000CC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C0DA37-17EF-4BC1-8C03-B3A83171E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988" y="3468338"/>
            <a:ext cx="8364437" cy="284098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277B1D-4E2C-4B8D-B9DC-E7A3339D94EA}"/>
              </a:ext>
            </a:extLst>
          </p:cNvPr>
          <p:cNvSpPr/>
          <p:nvPr/>
        </p:nvSpPr>
        <p:spPr>
          <a:xfrm>
            <a:off x="382709" y="1962806"/>
            <a:ext cx="3855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structStruct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: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'struct'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identifier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genericParams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?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whereClause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?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(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'{'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structFields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?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'}'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|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';'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)</a:t>
            </a:r>
          </a:p>
          <a:p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;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8A20CA-528F-4BF6-BD61-57658025B1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7</a:t>
            </a:fld>
            <a:r>
              <a:rPr lang="ru-RU" altLang="ru-RU" dirty="0"/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353626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распознавателя текстов написанных </a:t>
            </a:r>
            <a:br>
              <a:rPr lang="ru-RU" dirty="0"/>
            </a:br>
            <a:r>
              <a:rPr lang="ru-RU" dirty="0"/>
              <a:t>на языке Rust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Семантические действия при входе в правило </a:t>
            </a:r>
            <a:r>
              <a:rPr lang="ru-RU" dirty="0" err="1">
                <a:solidFill>
                  <a:srgbClr val="1000CC"/>
                </a:solidFill>
              </a:rPr>
              <a:t>structStruct</a:t>
            </a:r>
            <a:r>
              <a:rPr lang="ru-RU" dirty="0">
                <a:solidFill>
                  <a:srgbClr val="1000CC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A27A63-B7D9-4668-AEDC-099B3A2EB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902534"/>
            <a:ext cx="7344816" cy="437324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F4B239-78FF-46E1-A9E1-03DDA5602D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8</a:t>
            </a:fld>
            <a:r>
              <a:rPr lang="ru-RU" altLang="ru-RU" dirty="0"/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344485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модели для программ на языке Rust </a:t>
            </a:r>
            <a:br>
              <a:rPr lang="ru-RU" dirty="0"/>
            </a:br>
            <a:r>
              <a:rPr lang="ru-RU" dirty="0"/>
              <a:t>с помощью языка моделирования UML.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Представление UML модели в виде дерева (Rust </a:t>
            </a:r>
            <a:r>
              <a:rPr lang="ru-RU" dirty="0" err="1">
                <a:solidFill>
                  <a:srgbClr val="1000CC"/>
                </a:solidFill>
              </a:rPr>
              <a:t>Tree</a:t>
            </a:r>
            <a:r>
              <a:rPr lang="ru-RU" dirty="0">
                <a:solidFill>
                  <a:srgbClr val="1000CC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36B464-392A-416E-A6EB-37A41DACC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852488"/>
            <a:ext cx="3672408" cy="453081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368B6FE-B5C1-432B-B72B-267645094F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  <a:pPr>
                <a:defRPr/>
              </a:pPr>
              <a:t>9</a:t>
            </a:fld>
            <a:r>
              <a:rPr lang="ru-RU" altLang="ru-RU" dirty="0"/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1112212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6479</TotalTime>
  <Words>402</Words>
  <Application>Microsoft Office PowerPoint</Application>
  <PresentationFormat>Широкоэкранный</PresentationFormat>
  <Paragraphs>70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Microsoft YaHei</vt:lpstr>
      <vt:lpstr>Arial</vt:lpstr>
      <vt:lpstr>Consolas</vt:lpstr>
      <vt:lpstr>Courier New</vt:lpstr>
      <vt:lpstr>Segoe UI</vt:lpstr>
      <vt:lpstr>Times New Roman</vt:lpstr>
      <vt:lpstr>Times New Roman Cyr</vt:lpstr>
      <vt:lpstr>Тема Office</vt:lpstr>
      <vt:lpstr>Презентация PowerPoint</vt:lpstr>
      <vt:lpstr>Постановка задачи</vt:lpstr>
      <vt:lpstr>Интеграция разрабатываемого макета инструмента в среду Eclipse </vt:lpstr>
      <vt:lpstr>Разработка распознавателя текстов  написанных на языке Rust </vt:lpstr>
      <vt:lpstr>Разработка распознавателя текстов написанных  на языке Rust </vt:lpstr>
      <vt:lpstr>Структура программы</vt:lpstr>
      <vt:lpstr>Разработка распознавателя текстов написанных  на языке Rust </vt:lpstr>
      <vt:lpstr>Разработка распознавателя текстов написанных  на языке Rust </vt:lpstr>
      <vt:lpstr>Построение модели для программ на языке Rust  с помощью языка моделирования UML. </vt:lpstr>
      <vt:lpstr>Построение модели для программ на языке Rust  с помощью языка моделирования UML. </vt:lpstr>
      <vt:lpstr>Генерация UML-диаграмм визуализирующих отдельные аспекты систем разработанных на языке Rust </vt:lpstr>
      <vt:lpstr>Генерация UML-диаграмм визуализирующих отдельные аспекты систем разработанных на языке Rust 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ФАКУЛЬТЕТЕ ВМК МГУ ИМ. М.В. ЛОМОНОСОВА</dc:title>
  <dc:creator>Gribov</dc:creator>
  <cp:lastModifiedBy>User</cp:lastModifiedBy>
  <cp:revision>358</cp:revision>
  <cp:lastPrinted>1601-01-01T00:00:00Z</cp:lastPrinted>
  <dcterms:created xsi:type="dcterms:W3CDTF">2000-12-25T11:02:52Z</dcterms:created>
  <dcterms:modified xsi:type="dcterms:W3CDTF">2024-06-17T07:28:39Z</dcterms:modified>
</cp:coreProperties>
</file>