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3" r:id="rId5"/>
    <p:sldId id="272" r:id="rId6"/>
    <p:sldId id="260" r:id="rId7"/>
    <p:sldId id="262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63C10-16DC-4EDF-9593-397676CE5F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C731-8465-4847-A5EC-2F81B22E9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C731-8465-4847-A5EC-2F81B22E9C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5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07D7-76CD-4FDA-89BA-7A13AF804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65C491-68C0-48D8-8EE2-6FC2C1AF5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09EA7-5D66-45B3-B253-0778A22B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322-152C-4056-BBBD-D59692891F82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9AD25-C404-420C-9D17-E502B1AD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8A78-06D5-4506-B45E-8B4FCA39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5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832A4-0BD7-4F5C-8779-88C16B72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8A2E1A-2FE4-4ED2-ABBE-97AF8B71F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4A4DE-7B48-4347-B5FD-6BB0638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126D-BA7A-43C5-BF33-E26FA61F8E79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FC295-D835-40E3-92C5-BA8CE330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BABA-1078-4E8D-8864-CAACFD0C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7C8744-F22E-4670-8FA0-BDAC27F2D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6A70A-7BBF-451D-A695-279BF947F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EC16B-8EA5-4BBE-8B19-4A1F92D7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EB0D-24F0-42CD-8652-9F7584D8DC58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E79F0-D235-4F8C-9B7D-610A0787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9D5DB-E038-46FB-AA7F-FD18EBBD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C1EF2-18F4-431C-8B27-1D89795F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C97EC2-B62E-42D9-8CC2-2A34C32CF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32D19-FC3D-4E42-8C51-332E7425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F06-44AB-4151-B977-2363F0A86D40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BDD99-F892-4431-905F-49334081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7788B-87C9-483C-A02C-BFAFFB8B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7DF30164-0807-4A91-8B1C-14C1D9286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E604E-6F9F-486F-8027-759B9D0B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7D8EC-1F35-43B0-9592-7E7761CB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228FC-08E4-41DE-8412-A7595C0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2FCC-1852-4948-B19A-DC3744C22C74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9965A-1F2D-4C58-B140-EEDFD291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257A-CBA2-4207-A33D-C6E89D50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214E2-66BB-47C2-8537-193F0A54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A04E8-6102-4B62-A764-B93277BFE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45011-D95D-4762-9B49-6F6DCA26A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794-A0C8-4E52-83C9-B92B295E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CB0-451F-493F-8C80-7E57091C3AC0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26135-3576-4625-9F25-3A6897F0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C5C376-A99C-4784-8CC5-7E0AF273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2B267-99E2-4263-A8AC-9817F073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41CA86-7502-49E2-80ED-F54ACAFA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E9813-76E1-45CC-AA32-300FC9629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889FD-5505-4A7F-B1F8-AFA7C6704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CC7C38-B35A-47DD-BC70-F34C131E5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E5520F-186D-462E-A4F6-3AE4662A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0B4-0488-4C3D-ADB8-FECF203EF216}" type="datetime1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E33C-0670-43E9-A623-52C7FDCE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4C3B85-20F8-41DB-BEC2-BD08E610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D9C8D-44AF-4EBF-9E50-FEA0FFB9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E5604C-06C4-47BD-ACE4-01B43BC4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7EC2-831D-4FAD-B2BE-A2DC4D4826E1}" type="datetime1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748540-F584-4B36-8685-8963CE53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A84F77-FF6F-433F-96A1-CF7B3D1E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8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81BB57-5661-480C-9552-D647E733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5D7D-999D-4B88-A53A-0745DF6B0B50}" type="datetime1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2547FD-B467-4A29-BDFC-3547A8E0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AF313D-E39A-44CA-BED4-4D85A5FD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3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01B18-A1E8-4A65-A5DF-811DC442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2E95C-54E8-441C-BD37-D02E7E23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B2857-488C-48A8-A082-6040FA3C7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FF7F13-366B-409A-A505-AEA96D02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CCFE-56D7-43B5-84C3-7A8DA40A1B52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4CB605-7977-4DBD-B6D2-7D332444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A5426-056F-42F0-9B21-D62D008D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7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8B627-FA55-47EC-B1D5-907C2477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4AC4A5-8D66-4904-931F-362EAEA19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C3840-10B3-4C30-8544-87C8B7513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D72CE-8C27-428A-B901-4994BF3B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5CE-007A-463E-AFB0-CFF9671B4BB8}" type="datetime1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9A19B8-C1CF-4CF1-8612-9A1B9AC9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476DC-6B29-47CA-AFFD-F523AA8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59F2E-486C-4798-BC30-1735AACF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77104-0B6A-48BF-B40F-FF6767F3D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C2EFD-7C17-4585-85FF-44E6FC7CA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C222-B4F2-4F87-8463-99BF21133DF6}" type="datetime1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AF69D-C28B-4E54-8CD8-96B468163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9B071-B5E9-47EF-8D58-E6D458331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0164-0807-4A91-8B1C-14C1D928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lck.ru/3BK26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D1D94-2934-4F62-9D72-E68D89A38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01" y="3006074"/>
            <a:ext cx="10338391" cy="11897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Разработка программных средств мониторинга состояния окружающей среды на базе </a:t>
            </a:r>
            <a:r>
              <a:rPr lang="ru-RU" sz="3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Android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A9D663-CF3C-4BE3-BA8F-957132EFE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360" y="4598433"/>
            <a:ext cx="9144000" cy="1610983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Выполнил:</a:t>
            </a:r>
          </a:p>
          <a:p>
            <a:pPr algn="r"/>
            <a:r>
              <a:rPr lang="ru-RU" sz="1800" dirty="0"/>
              <a:t>Рисник Дмитрий Владимирович</a:t>
            </a:r>
          </a:p>
          <a:p>
            <a:pPr algn="r"/>
            <a:r>
              <a:rPr lang="ru-RU" sz="1800" dirty="0"/>
              <a:t>Научный руководитель: </a:t>
            </a:r>
          </a:p>
          <a:p>
            <a:pPr algn="r"/>
            <a:r>
              <a:rPr lang="ru-RU" sz="1800" dirty="0"/>
              <a:t>к.ф.-м.н. Баженова Ирина Юрьевна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05925-38F8-4E73-94C8-C04BD503F3B6}"/>
              </a:ext>
            </a:extLst>
          </p:cNvPr>
          <p:cNvSpPr txBox="1"/>
          <p:nvPr/>
        </p:nvSpPr>
        <p:spPr>
          <a:xfrm>
            <a:off x="5589643" y="2504120"/>
            <a:ext cx="101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Тема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B68C8-19D7-47EE-A3D1-C07A9B593E81}"/>
              </a:ext>
            </a:extLst>
          </p:cNvPr>
          <p:cNvSpPr txBox="1"/>
          <p:nvPr/>
        </p:nvSpPr>
        <p:spPr>
          <a:xfrm>
            <a:off x="5062703" y="6364089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Москва, ВМК,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58CA6-6994-4B90-B55E-025BB53116A4}"/>
              </a:ext>
            </a:extLst>
          </p:cNvPr>
          <p:cNvSpPr txBox="1"/>
          <p:nvPr/>
        </p:nvSpPr>
        <p:spPr>
          <a:xfrm>
            <a:off x="1763722" y="16856"/>
            <a:ext cx="8664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Факультет вычислительной математики и кибернетики </a:t>
            </a:r>
          </a:p>
          <a:p>
            <a:pPr algn="ctr"/>
            <a:r>
              <a:rPr lang="ru-RU" sz="2800" dirty="0"/>
              <a:t>МГУ имени М.В. Ломоносова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DE033-739C-44C7-A729-DA81D9C55CBC}"/>
              </a:ext>
            </a:extLst>
          </p:cNvPr>
          <p:cNvSpPr txBox="1"/>
          <p:nvPr/>
        </p:nvSpPr>
        <p:spPr>
          <a:xfrm>
            <a:off x="793427" y="1271828"/>
            <a:ext cx="10605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Программа профессиональной переподготовки </a:t>
            </a:r>
          </a:p>
          <a:p>
            <a:pPr algn="ctr"/>
            <a:r>
              <a:rPr lang="ru-RU" sz="2400" dirty="0"/>
              <a:t>«Разработчик профессионально-ориентированных компьютерных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139610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47C944-E800-4584-8E73-9201B95B143F}"/>
              </a:ext>
            </a:extLst>
          </p:cNvPr>
          <p:cNvSpPr/>
          <p:nvPr/>
        </p:nvSpPr>
        <p:spPr>
          <a:xfrm>
            <a:off x="9829163" y="4359257"/>
            <a:ext cx="2264410" cy="2102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24"/>
            <a:ext cx="10515600" cy="868680"/>
          </a:xfrm>
        </p:spPr>
        <p:txBody>
          <a:bodyPr>
            <a:normAutofit/>
          </a:bodyPr>
          <a:lstStyle/>
          <a:p>
            <a:r>
              <a:rPr lang="ru-RU" sz="4000" dirty="0"/>
              <a:t>Выводы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96BE5-8D28-4069-BC9E-55820FCD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78270"/>
            <a:ext cx="2743200" cy="365125"/>
          </a:xfrm>
        </p:spPr>
        <p:txBody>
          <a:bodyPr/>
          <a:lstStyle/>
          <a:p>
            <a:fld id="{7DF30164-0807-4A91-8B1C-14C1D928660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E7A0C-5416-46EA-9B8F-23AA5D01E264}"/>
              </a:ext>
            </a:extLst>
          </p:cNvPr>
          <p:cNvSpPr txBox="1"/>
          <p:nvPr/>
        </p:nvSpPr>
        <p:spPr>
          <a:xfrm>
            <a:off x="441960" y="1048165"/>
            <a:ext cx="11343640" cy="5492529"/>
          </a:xfrm>
          <a:custGeom>
            <a:avLst/>
            <a:gdLst>
              <a:gd name="connsiteX0" fmla="*/ 0 w 11308080"/>
              <a:gd name="connsiteY0" fmla="*/ 0 h 5492529"/>
              <a:gd name="connsiteX1" fmla="*/ 11308080 w 11308080"/>
              <a:gd name="connsiteY1" fmla="*/ 0 h 5492529"/>
              <a:gd name="connsiteX2" fmla="*/ 11308080 w 11308080"/>
              <a:gd name="connsiteY2" fmla="*/ 5492529 h 5492529"/>
              <a:gd name="connsiteX3" fmla="*/ 0 w 11308080"/>
              <a:gd name="connsiteY3" fmla="*/ 5492529 h 5492529"/>
              <a:gd name="connsiteX4" fmla="*/ 0 w 11308080"/>
              <a:gd name="connsiteY4" fmla="*/ 0 h 5492529"/>
              <a:gd name="connsiteX0" fmla="*/ 0 w 11308088"/>
              <a:gd name="connsiteY0" fmla="*/ 0 h 5492529"/>
              <a:gd name="connsiteX1" fmla="*/ 11308080 w 11308088"/>
              <a:gd name="connsiteY1" fmla="*/ 0 h 5492529"/>
              <a:gd name="connsiteX2" fmla="*/ 11069320 w 11308088"/>
              <a:gd name="connsiteY2" fmla="*/ 3828635 h 5492529"/>
              <a:gd name="connsiteX3" fmla="*/ 11308080 w 11308088"/>
              <a:gd name="connsiteY3" fmla="*/ 5492529 h 5492529"/>
              <a:gd name="connsiteX4" fmla="*/ 0 w 11308088"/>
              <a:gd name="connsiteY4" fmla="*/ 5492529 h 5492529"/>
              <a:gd name="connsiteX5" fmla="*/ 0 w 11308088"/>
              <a:gd name="connsiteY5" fmla="*/ 0 h 5492529"/>
              <a:gd name="connsiteX0" fmla="*/ 0 w 11308088"/>
              <a:gd name="connsiteY0" fmla="*/ 0 h 5492529"/>
              <a:gd name="connsiteX1" fmla="*/ 11308080 w 11308088"/>
              <a:gd name="connsiteY1" fmla="*/ 0 h 5492529"/>
              <a:gd name="connsiteX2" fmla="*/ 11069320 w 11308088"/>
              <a:gd name="connsiteY2" fmla="*/ 3828635 h 5492529"/>
              <a:gd name="connsiteX3" fmla="*/ 10276840 w 11308088"/>
              <a:gd name="connsiteY3" fmla="*/ 4610955 h 5492529"/>
              <a:gd name="connsiteX4" fmla="*/ 11308080 w 11308088"/>
              <a:gd name="connsiteY4" fmla="*/ 5492529 h 5492529"/>
              <a:gd name="connsiteX5" fmla="*/ 0 w 11308088"/>
              <a:gd name="connsiteY5" fmla="*/ 5492529 h 5492529"/>
              <a:gd name="connsiteX6" fmla="*/ 0 w 11308088"/>
              <a:gd name="connsiteY6" fmla="*/ 0 h 5492529"/>
              <a:gd name="connsiteX0" fmla="*/ 0 w 11308088"/>
              <a:gd name="connsiteY0" fmla="*/ 0 h 5492529"/>
              <a:gd name="connsiteX1" fmla="*/ 11308080 w 11308088"/>
              <a:gd name="connsiteY1" fmla="*/ 0 h 5492529"/>
              <a:gd name="connsiteX2" fmla="*/ 11069320 w 11308088"/>
              <a:gd name="connsiteY2" fmla="*/ 3828635 h 5492529"/>
              <a:gd name="connsiteX3" fmla="*/ 10276840 w 11308088"/>
              <a:gd name="connsiteY3" fmla="*/ 4610955 h 5492529"/>
              <a:gd name="connsiteX4" fmla="*/ 9083040 w 11308088"/>
              <a:gd name="connsiteY4" fmla="*/ 5472209 h 5492529"/>
              <a:gd name="connsiteX5" fmla="*/ 0 w 11308088"/>
              <a:gd name="connsiteY5" fmla="*/ 5492529 h 5492529"/>
              <a:gd name="connsiteX6" fmla="*/ 0 w 11308088"/>
              <a:gd name="connsiteY6" fmla="*/ 0 h 5492529"/>
              <a:gd name="connsiteX0" fmla="*/ 0 w 11308088"/>
              <a:gd name="connsiteY0" fmla="*/ 0 h 5492529"/>
              <a:gd name="connsiteX1" fmla="*/ 11308080 w 11308088"/>
              <a:gd name="connsiteY1" fmla="*/ 0 h 5492529"/>
              <a:gd name="connsiteX2" fmla="*/ 11069320 w 11308088"/>
              <a:gd name="connsiteY2" fmla="*/ 3828635 h 5492529"/>
              <a:gd name="connsiteX3" fmla="*/ 8986520 w 11308088"/>
              <a:gd name="connsiteY3" fmla="*/ 4082635 h 5492529"/>
              <a:gd name="connsiteX4" fmla="*/ 9083040 w 11308088"/>
              <a:gd name="connsiteY4" fmla="*/ 5472209 h 5492529"/>
              <a:gd name="connsiteX5" fmla="*/ 0 w 11308088"/>
              <a:gd name="connsiteY5" fmla="*/ 5492529 h 5492529"/>
              <a:gd name="connsiteX6" fmla="*/ 0 w 11308088"/>
              <a:gd name="connsiteY6" fmla="*/ 0 h 5492529"/>
              <a:gd name="connsiteX0" fmla="*/ 0 w 11308088"/>
              <a:gd name="connsiteY0" fmla="*/ 0 h 5492529"/>
              <a:gd name="connsiteX1" fmla="*/ 11308080 w 11308088"/>
              <a:gd name="connsiteY1" fmla="*/ 0 h 5492529"/>
              <a:gd name="connsiteX2" fmla="*/ 11069320 w 11308088"/>
              <a:gd name="connsiteY2" fmla="*/ 3828635 h 5492529"/>
              <a:gd name="connsiteX3" fmla="*/ 8986520 w 11308088"/>
              <a:gd name="connsiteY3" fmla="*/ 4082635 h 5492529"/>
              <a:gd name="connsiteX4" fmla="*/ 9083040 w 11308088"/>
              <a:gd name="connsiteY4" fmla="*/ 5472209 h 5492529"/>
              <a:gd name="connsiteX5" fmla="*/ 0 w 11308088"/>
              <a:gd name="connsiteY5" fmla="*/ 5492529 h 5492529"/>
              <a:gd name="connsiteX6" fmla="*/ 0 w 11308088"/>
              <a:gd name="connsiteY6" fmla="*/ 0 h 5492529"/>
              <a:gd name="connsiteX0" fmla="*/ 0 w 11308088"/>
              <a:gd name="connsiteY0" fmla="*/ 0 h 5492529"/>
              <a:gd name="connsiteX1" fmla="*/ 11308080 w 11308088"/>
              <a:gd name="connsiteY1" fmla="*/ 0 h 5492529"/>
              <a:gd name="connsiteX2" fmla="*/ 11069320 w 11308088"/>
              <a:gd name="connsiteY2" fmla="*/ 3828635 h 5492529"/>
              <a:gd name="connsiteX3" fmla="*/ 8976360 w 11308088"/>
              <a:gd name="connsiteY3" fmla="*/ 3970875 h 5492529"/>
              <a:gd name="connsiteX4" fmla="*/ 9083040 w 11308088"/>
              <a:gd name="connsiteY4" fmla="*/ 5472209 h 5492529"/>
              <a:gd name="connsiteX5" fmla="*/ 0 w 11308088"/>
              <a:gd name="connsiteY5" fmla="*/ 5492529 h 5492529"/>
              <a:gd name="connsiteX6" fmla="*/ 0 w 11308088"/>
              <a:gd name="connsiteY6" fmla="*/ 0 h 5492529"/>
              <a:gd name="connsiteX0" fmla="*/ 0 w 11334109"/>
              <a:gd name="connsiteY0" fmla="*/ 0 h 5492529"/>
              <a:gd name="connsiteX1" fmla="*/ 11308080 w 11334109"/>
              <a:gd name="connsiteY1" fmla="*/ 0 h 5492529"/>
              <a:gd name="connsiteX2" fmla="*/ 11333480 w 11334109"/>
              <a:gd name="connsiteY2" fmla="*/ 3848955 h 5492529"/>
              <a:gd name="connsiteX3" fmla="*/ 8976360 w 11334109"/>
              <a:gd name="connsiteY3" fmla="*/ 3970875 h 5492529"/>
              <a:gd name="connsiteX4" fmla="*/ 9083040 w 11334109"/>
              <a:gd name="connsiteY4" fmla="*/ 5472209 h 5492529"/>
              <a:gd name="connsiteX5" fmla="*/ 0 w 11334109"/>
              <a:gd name="connsiteY5" fmla="*/ 5492529 h 5492529"/>
              <a:gd name="connsiteX6" fmla="*/ 0 w 11334109"/>
              <a:gd name="connsiteY6" fmla="*/ 0 h 5492529"/>
              <a:gd name="connsiteX0" fmla="*/ 0 w 11333480"/>
              <a:gd name="connsiteY0" fmla="*/ 0 h 5492529"/>
              <a:gd name="connsiteX1" fmla="*/ 11308080 w 11333480"/>
              <a:gd name="connsiteY1" fmla="*/ 0 h 5492529"/>
              <a:gd name="connsiteX2" fmla="*/ 11333480 w 11333480"/>
              <a:gd name="connsiteY2" fmla="*/ 3848955 h 5492529"/>
              <a:gd name="connsiteX3" fmla="*/ 8976360 w 11333480"/>
              <a:gd name="connsiteY3" fmla="*/ 3970875 h 5492529"/>
              <a:gd name="connsiteX4" fmla="*/ 9083040 w 11333480"/>
              <a:gd name="connsiteY4" fmla="*/ 5472209 h 5492529"/>
              <a:gd name="connsiteX5" fmla="*/ 0 w 11333480"/>
              <a:gd name="connsiteY5" fmla="*/ 5492529 h 5492529"/>
              <a:gd name="connsiteX6" fmla="*/ 0 w 11333480"/>
              <a:gd name="connsiteY6" fmla="*/ 0 h 5492529"/>
              <a:gd name="connsiteX0" fmla="*/ 0 w 11308188"/>
              <a:gd name="connsiteY0" fmla="*/ 0 h 5492529"/>
              <a:gd name="connsiteX1" fmla="*/ 11308080 w 11308188"/>
              <a:gd name="connsiteY1" fmla="*/ 0 h 5492529"/>
              <a:gd name="connsiteX2" fmla="*/ 11292840 w 11308188"/>
              <a:gd name="connsiteY2" fmla="*/ 3361275 h 5492529"/>
              <a:gd name="connsiteX3" fmla="*/ 8976360 w 11308188"/>
              <a:gd name="connsiteY3" fmla="*/ 3970875 h 5492529"/>
              <a:gd name="connsiteX4" fmla="*/ 9083040 w 11308188"/>
              <a:gd name="connsiteY4" fmla="*/ 5472209 h 5492529"/>
              <a:gd name="connsiteX5" fmla="*/ 0 w 11308188"/>
              <a:gd name="connsiteY5" fmla="*/ 5492529 h 5492529"/>
              <a:gd name="connsiteX6" fmla="*/ 0 w 11308188"/>
              <a:gd name="connsiteY6" fmla="*/ 0 h 5492529"/>
              <a:gd name="connsiteX0" fmla="*/ 0 w 11308188"/>
              <a:gd name="connsiteY0" fmla="*/ 0 h 5492529"/>
              <a:gd name="connsiteX1" fmla="*/ 11308080 w 11308188"/>
              <a:gd name="connsiteY1" fmla="*/ 0 h 5492529"/>
              <a:gd name="connsiteX2" fmla="*/ 11292840 w 11308188"/>
              <a:gd name="connsiteY2" fmla="*/ 3361275 h 5492529"/>
              <a:gd name="connsiteX3" fmla="*/ 9037320 w 11308188"/>
              <a:gd name="connsiteY3" fmla="*/ 3422235 h 5492529"/>
              <a:gd name="connsiteX4" fmla="*/ 9083040 w 11308188"/>
              <a:gd name="connsiteY4" fmla="*/ 5472209 h 5492529"/>
              <a:gd name="connsiteX5" fmla="*/ 0 w 11308188"/>
              <a:gd name="connsiteY5" fmla="*/ 5492529 h 5492529"/>
              <a:gd name="connsiteX6" fmla="*/ 0 w 11308188"/>
              <a:gd name="connsiteY6" fmla="*/ 0 h 5492529"/>
              <a:gd name="connsiteX0" fmla="*/ 0 w 11308188"/>
              <a:gd name="connsiteY0" fmla="*/ 0 h 5492529"/>
              <a:gd name="connsiteX1" fmla="*/ 11308080 w 11308188"/>
              <a:gd name="connsiteY1" fmla="*/ 0 h 5492529"/>
              <a:gd name="connsiteX2" fmla="*/ 11292840 w 11308188"/>
              <a:gd name="connsiteY2" fmla="*/ 3361275 h 5492529"/>
              <a:gd name="connsiteX3" fmla="*/ 9027160 w 11308188"/>
              <a:gd name="connsiteY3" fmla="*/ 3422235 h 5492529"/>
              <a:gd name="connsiteX4" fmla="*/ 9083040 w 11308188"/>
              <a:gd name="connsiteY4" fmla="*/ 5472209 h 5492529"/>
              <a:gd name="connsiteX5" fmla="*/ 0 w 11308188"/>
              <a:gd name="connsiteY5" fmla="*/ 5492529 h 5492529"/>
              <a:gd name="connsiteX6" fmla="*/ 0 w 11308188"/>
              <a:gd name="connsiteY6" fmla="*/ 0 h 5492529"/>
              <a:gd name="connsiteX0" fmla="*/ 0 w 11343640"/>
              <a:gd name="connsiteY0" fmla="*/ 0 h 5492529"/>
              <a:gd name="connsiteX1" fmla="*/ 11308080 w 11343640"/>
              <a:gd name="connsiteY1" fmla="*/ 0 h 5492529"/>
              <a:gd name="connsiteX2" fmla="*/ 11343640 w 11343640"/>
              <a:gd name="connsiteY2" fmla="*/ 3422235 h 5492529"/>
              <a:gd name="connsiteX3" fmla="*/ 9027160 w 11343640"/>
              <a:gd name="connsiteY3" fmla="*/ 3422235 h 5492529"/>
              <a:gd name="connsiteX4" fmla="*/ 9083040 w 11343640"/>
              <a:gd name="connsiteY4" fmla="*/ 5472209 h 5492529"/>
              <a:gd name="connsiteX5" fmla="*/ 0 w 11343640"/>
              <a:gd name="connsiteY5" fmla="*/ 5492529 h 5492529"/>
              <a:gd name="connsiteX6" fmla="*/ 0 w 11343640"/>
              <a:gd name="connsiteY6" fmla="*/ 0 h 549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640" h="5492529">
                <a:moveTo>
                  <a:pt x="0" y="0"/>
                </a:moveTo>
                <a:lnTo>
                  <a:pt x="11308080" y="0"/>
                </a:lnTo>
                <a:cubicBezTo>
                  <a:pt x="11309773" y="1269438"/>
                  <a:pt x="11341947" y="2152797"/>
                  <a:pt x="11343640" y="3422235"/>
                </a:cubicBezTo>
                <a:cubicBezTo>
                  <a:pt x="10591800" y="3432395"/>
                  <a:pt x="9484360" y="3442555"/>
                  <a:pt x="9027160" y="3422235"/>
                </a:cubicBezTo>
                <a:lnTo>
                  <a:pt x="9083040" y="5472209"/>
                </a:lnTo>
                <a:lnTo>
                  <a:pt x="0" y="54925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</a:rPr>
              <a:t>Проведен анализ научной литературы и нормативных документов, чтобы определить градации влияния параметров, измеряемых при помощи датчиков смартфона (освещенность, давление, индукцию магнитного поля, влажность, температуру и уровень вибрации) на здоровье и работоспособность человека.</a:t>
            </a:r>
            <a:endParaRPr lang="ru-RU" sz="1600" dirty="0">
              <a:solidFill>
                <a:srgbClr val="111111"/>
              </a:solidFill>
            </a:endParaRP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111111"/>
                </a:solidFill>
              </a:rPr>
              <a:t>Проведен обзор существующих приложений, посвященных этой тематике, выявлены их сильные и слабые стороны.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111111"/>
                </a:solidFill>
              </a:rPr>
              <a:t>Разработанное приложение на базе </a:t>
            </a:r>
            <a:r>
              <a:rPr lang="en-US" sz="1600" dirty="0">
                <a:solidFill>
                  <a:srgbClr val="111111"/>
                </a:solidFill>
              </a:rPr>
              <a:t>Android</a:t>
            </a:r>
            <a:r>
              <a:rPr lang="ru-RU" sz="1600" b="0" i="0" dirty="0">
                <a:solidFill>
                  <a:srgbClr val="111111"/>
                </a:solidFill>
                <a:effectLst/>
              </a:rPr>
              <a:t> успешно использует встроенные датчики смартфона для мониторинга параметров окружающей среды.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111111"/>
                </a:solidFill>
              </a:rPr>
              <a:t>Приложение вычисляет базовые статистические показатели (среднее значение, стандартное отклонение, медиана, квантили) для измеряемых параметров в режиме реального времени.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Приложение определяет географические координаты устройства с помощью GPS и использует эту информацию для получения из интернета данных о погодных условиях, компенсируя отсутствие соответствующих датчиков в смартфоне.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</a:rPr>
              <a:t>Приложение представляет градации на основе измеренных значений</a:t>
            </a:r>
            <a:r>
              <a:rPr lang="en-US" sz="1600" dirty="0">
                <a:solidFill>
                  <a:srgbClr val="111111"/>
                </a:solidFill>
              </a:rPr>
              <a:t>.</a:t>
            </a:r>
            <a:r>
              <a:rPr lang="ru-RU" sz="1600" b="0" i="0" dirty="0">
                <a:solidFill>
                  <a:srgbClr val="111111"/>
                </a:solidFill>
                <a:effectLst/>
              </a:rPr>
              <a:t> </a:t>
            </a:r>
            <a:endParaRPr lang="en-US" sz="1600" b="0" i="0" dirty="0">
              <a:solidFill>
                <a:srgbClr val="111111"/>
              </a:solidFill>
              <a:effectLst/>
            </a:endParaRP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</a:rPr>
              <a:t>Приложение описывает основные данные научной литературы по каждому параметру.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</a:rPr>
              <a:t>Приложение выводит графики измеряемых значений в режиме реального времени. </a:t>
            </a:r>
          </a:p>
          <a:p>
            <a:pPr marL="514350" indent="-51435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</a:rPr>
              <a:t>Приложение позволяет сохранять все измерения в файл CSV для дальнейшего анализа.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0" i="0" dirty="0">
                <a:solidFill>
                  <a:srgbClr val="111111"/>
                </a:solidFill>
                <a:effectLst/>
              </a:rPr>
              <a:t>Приложение позволяет загружать ранее сохраненные данные, позволяя отображать статистику и </a:t>
            </a:r>
            <a:br>
              <a:rPr lang="ru-RU" sz="1600" b="0" i="0" dirty="0">
                <a:solidFill>
                  <a:srgbClr val="111111"/>
                </a:solidFill>
                <a:effectLst/>
              </a:rPr>
            </a:br>
            <a:r>
              <a:rPr lang="ru-RU" sz="1600" b="0" i="0" dirty="0">
                <a:solidFill>
                  <a:srgbClr val="111111"/>
                </a:solidFill>
                <a:effectLst/>
              </a:rPr>
              <a:t>графики параметров, а также продолжать измерения, добавляя данные в существующие </a:t>
            </a:r>
            <a:r>
              <a:rPr lang="ru-RU" sz="1600" b="0" i="0" dirty="0" err="1">
                <a:solidFill>
                  <a:srgbClr val="111111"/>
                </a:solidFill>
                <a:effectLst/>
              </a:rPr>
              <a:t>датасеты</a:t>
            </a:r>
            <a:r>
              <a:rPr lang="ru-RU" sz="1600" b="0" i="0" dirty="0">
                <a:solidFill>
                  <a:srgbClr val="111111"/>
                </a:solidFill>
                <a:effectLst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70337-71EC-43E8-A7AF-41899E861B0D}"/>
              </a:ext>
            </a:extLst>
          </p:cNvPr>
          <p:cNvSpPr txBox="1"/>
          <p:nvPr/>
        </p:nvSpPr>
        <p:spPr>
          <a:xfrm>
            <a:off x="9993630" y="6084155"/>
            <a:ext cx="1935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hlinkClick r:id="rId2"/>
              </a:rPr>
              <a:t>https://clck.ru/3BK26i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5DF8C2-D64D-443F-9B90-EC4DE5156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67" y="5053550"/>
            <a:ext cx="1030605" cy="1030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C9331-F7E4-4496-9006-4B4DC008912F}"/>
              </a:ext>
            </a:extLst>
          </p:cNvPr>
          <p:cNvSpPr txBox="1"/>
          <p:nvPr/>
        </p:nvSpPr>
        <p:spPr>
          <a:xfrm>
            <a:off x="9883138" y="4359257"/>
            <a:ext cx="2156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ссылке можно скачать для тестирования </a:t>
            </a:r>
            <a:r>
              <a:rPr lang="en-US" sz="1400" dirty="0"/>
              <a:t>APK </a:t>
            </a:r>
            <a:r>
              <a:rPr lang="ru-RU" sz="1400" dirty="0"/>
              <a:t>файл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7401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Актуальность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9796B-C5C7-4AAA-B01E-5A51693C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538288"/>
            <a:ext cx="11318240" cy="4964112"/>
          </a:xfrm>
        </p:spPr>
        <p:txBody>
          <a:bodyPr>
            <a:normAutofit fontScale="70000" lnSpcReduction="20000"/>
          </a:bodyPr>
          <a:lstStyle/>
          <a:p>
            <a:pPr marL="447675" indent="-447675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Рост использования мобильных устройств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: Смартфоны стали неотъемлемой частью нашей повседневной жизни. Использование встроенных датчиков смартфона для мониторинга окружающей среды является актуальным и важным.</a:t>
            </a:r>
          </a:p>
          <a:p>
            <a:pPr marL="447675" indent="-447675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Забота о здоровье и благополучии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: В последние годы все больше людей начинают заботиться о своем здоровье и благополучии. Разрабатываемое приложение может помочь людям лучше понять, как окружающая среда влияет на их здоровье и работоспособность.</a:t>
            </a:r>
          </a:p>
          <a:p>
            <a:pPr marL="447675" indent="-447675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Недостаток доступных инструментов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: Несмотря на то, что существует множество приложений для мониторинга здоровья, большинство из них фокусируются на физической активности и питании. Существующие приложения для мониторинга не позволяют сохранять данные измерений и никак не характеризуют полученные величины с точки зрения качества среды и влияния на здоровье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 населения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marL="447675" indent="-447675" algn="l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Возможности для научных исследований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: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Д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анные собранные приложением, могут быть полезны для научных исследований в области экологии, медицины и других, что делает приложение актуальным не только для конечных пользователей, но и для научного сообщества.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F3051-ECFD-494C-917D-65289C42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2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5040"/>
          </a:xfrm>
        </p:spPr>
        <p:txBody>
          <a:bodyPr>
            <a:normAutofit/>
          </a:bodyPr>
          <a:lstStyle/>
          <a:p>
            <a:r>
              <a:rPr lang="ru-RU" sz="3600" dirty="0"/>
              <a:t>Цель и задачи исследования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5F30E-8A4A-416F-A0D3-C7942D13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3BE59-D1F6-475C-8FB0-69B72A3E0701}"/>
              </a:ext>
            </a:extLst>
          </p:cNvPr>
          <p:cNvSpPr txBox="1"/>
          <p:nvPr/>
        </p:nvSpPr>
        <p:spPr>
          <a:xfrm>
            <a:off x="241738" y="998304"/>
            <a:ext cx="11708524" cy="568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Цель исследования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 - разработать приложение на базе </a:t>
            </a:r>
            <a:r>
              <a:rPr lang="ru-RU" sz="1600" b="0" i="0" dirty="0" err="1">
                <a:solidFill>
                  <a:srgbClr val="111111"/>
                </a:solidFill>
                <a:effectLst/>
                <a:latin typeface="-apple-system"/>
              </a:rPr>
              <a:t>Android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, которое может отслеживать параметры окружающей среды и анализировать их влияние на здоровье и работоспособность человека.</a:t>
            </a:r>
          </a:p>
          <a:p>
            <a:pPr algn="l">
              <a:lnSpc>
                <a:spcPct val="120000"/>
              </a:lnSpc>
            </a:pPr>
            <a:endParaRPr lang="ru-RU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Для достижения цели поставлены следующие </a:t>
            </a: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задачи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Изучение научной литературы и нормативных документов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 по каждому из измеряемых параметров (освещенность, давление, индукция магнитного поля, влажность, температура, уровень и частота вибрации) для определения градаций их влияния на здоровье и работоспособность человека. 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Обзор существующих приложений на базе </a:t>
            </a:r>
            <a:r>
              <a:rPr lang="ru-RU" sz="1600" b="1" i="0" dirty="0" err="1">
                <a:solidFill>
                  <a:srgbClr val="111111"/>
                </a:solidFill>
                <a:effectLst/>
                <a:latin typeface="-apple-system"/>
              </a:rPr>
              <a:t>Android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 для мониторинга среды с помощью датчиков смартфона.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Разработка приложения на базе </a:t>
            </a:r>
            <a:r>
              <a:rPr lang="ru-RU" sz="1600" b="1" i="0" dirty="0" err="1">
                <a:solidFill>
                  <a:srgbClr val="111111"/>
                </a:solidFill>
                <a:effectLst/>
                <a:latin typeface="-apple-system"/>
              </a:rPr>
              <a:t>Android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, которое может измерять параметры среды с помощью датчиков смартфона.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Реализация функции вычисления для вычисления базовых статистических показателей 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(среднее, медиана, квантили) измеряемых показателей в режиме реального времени.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Реализация получения данных о погодных условиях через интернет</a:t>
            </a:r>
            <a:r>
              <a:rPr lang="ru-RU" sz="1600" i="0" dirty="0">
                <a:solidFill>
                  <a:srgbClr val="111111"/>
                </a:solidFill>
                <a:effectLst/>
                <a:latin typeface="-apple-system"/>
              </a:rPr>
              <a:t> на основе GPS-координат устройства для компенсации отсутствующих датчиков в смартфоне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Реализация функции вывода информации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 о градациях качества среды на основе измеренных значений показателей.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Реализация функции предоставления доступа к научной литературе</a:t>
            </a:r>
            <a:r>
              <a:rPr lang="ru-RU" sz="1600" i="0" dirty="0">
                <a:solidFill>
                  <a:srgbClr val="111111"/>
                </a:solidFill>
                <a:effectLst/>
                <a:latin typeface="-apple-system"/>
              </a:rPr>
              <a:t>,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 которая описывают влияние этих параметров на здоровье и работоспособность человека.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Реализация функции вывода графиков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 измеряемых значений в режиме реального времени.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Реализация функции сохранения всех измерений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 в файл CSV для возможности дальнейшего анализа.</a:t>
            </a:r>
          </a:p>
          <a:p>
            <a:pPr marL="720725" indent="-365125" algn="l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Реализация </a:t>
            </a: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функции загрузки данных измерений из файла 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-apple-system"/>
              </a:rPr>
              <a:t>CSV 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для их визуализации в приложении.</a:t>
            </a:r>
            <a:endParaRPr lang="ru-RU" sz="16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27207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Прямая со стрелкой 226">
            <a:extLst>
              <a:ext uri="{FF2B5EF4-FFF2-40B4-BE49-F238E27FC236}">
                <a16:creationId xmlns:a16="http://schemas.microsoft.com/office/drawing/2014/main" id="{E01FE7B6-4505-4D42-BCAB-828DB1D8E58C}"/>
              </a:ext>
            </a:extLst>
          </p:cNvPr>
          <p:cNvCxnSpPr>
            <a:cxnSpLocks/>
            <a:stCxn id="121" idx="2"/>
            <a:endCxn id="15" idx="0"/>
          </p:cNvCxnSpPr>
          <p:nvPr/>
        </p:nvCxnSpPr>
        <p:spPr>
          <a:xfrm flipH="1">
            <a:off x="9717510" y="1724458"/>
            <a:ext cx="884379" cy="141197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67" y="23622"/>
            <a:ext cx="10515600" cy="827754"/>
          </a:xfrm>
        </p:spPr>
        <p:txBody>
          <a:bodyPr>
            <a:normAutofit/>
          </a:bodyPr>
          <a:lstStyle/>
          <a:p>
            <a:r>
              <a:rPr lang="ru-RU" sz="3600" dirty="0"/>
              <a:t>Схема работы приложения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5F30E-8A4A-416F-A0D3-C7942D13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57DFA-0451-4CE7-874A-2B9D7BC1A62E}"/>
              </a:ext>
            </a:extLst>
          </p:cNvPr>
          <p:cNvSpPr txBox="1"/>
          <p:nvPr/>
        </p:nvSpPr>
        <p:spPr>
          <a:xfrm>
            <a:off x="483378" y="1358237"/>
            <a:ext cx="2790453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Запуск измерений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6D5FD-01E6-4F39-AD59-E4CF00C823CD}"/>
              </a:ext>
            </a:extLst>
          </p:cNvPr>
          <p:cNvSpPr txBox="1"/>
          <p:nvPr/>
        </p:nvSpPr>
        <p:spPr>
          <a:xfrm>
            <a:off x="3598646" y="802362"/>
            <a:ext cx="20726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Датчик есть:</a:t>
            </a:r>
            <a:br>
              <a:rPr lang="ru-RU" sz="1600" dirty="0"/>
            </a:br>
            <a:r>
              <a:rPr lang="ru-RU" sz="1600" dirty="0"/>
              <a:t>Старт слушателя для датчика,</a:t>
            </a:r>
            <a:br>
              <a:rPr lang="ru-RU" sz="1600" dirty="0"/>
            </a:br>
            <a:r>
              <a:rPr lang="ru-RU" sz="1600" dirty="0"/>
              <a:t>Создание объектов графиков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31200-403E-4BE4-8E74-47F635F4DFD8}"/>
              </a:ext>
            </a:extLst>
          </p:cNvPr>
          <p:cNvSpPr txBox="1"/>
          <p:nvPr/>
        </p:nvSpPr>
        <p:spPr>
          <a:xfrm>
            <a:off x="6276277" y="427679"/>
            <a:ext cx="257287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Преобразование сырых значений измерений датчиков в понятные величины и единицы измерения, сопоставимые с литературными данными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4568E-5DD7-4CE9-AF9B-C2238CBCCD4B}"/>
              </a:ext>
            </a:extLst>
          </p:cNvPr>
          <p:cNvSpPr txBox="1"/>
          <p:nvPr/>
        </p:nvSpPr>
        <p:spPr>
          <a:xfrm>
            <a:off x="335931" y="2134451"/>
            <a:ext cx="3738880" cy="1077218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Проверка наличия датчиков состояния окружающей среды в системе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349C9-1D2E-4288-914E-8DAC1025B47B}"/>
              </a:ext>
            </a:extLst>
          </p:cNvPr>
          <p:cNvSpPr txBox="1"/>
          <p:nvPr/>
        </p:nvSpPr>
        <p:spPr>
          <a:xfrm>
            <a:off x="561110" y="3418539"/>
            <a:ext cx="200498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1600" dirty="0"/>
              <a:t>Датчик отсутствует:</a:t>
            </a:r>
            <a:br>
              <a:rPr lang="ru-RU" sz="1600" dirty="0"/>
            </a:br>
            <a:r>
              <a:rPr lang="ru-RU" sz="1600" dirty="0"/>
              <a:t>запрос </a:t>
            </a:r>
            <a:r>
              <a:rPr lang="en-US" sz="1600" dirty="0"/>
              <a:t>GPS </a:t>
            </a:r>
            <a:r>
              <a:rPr lang="ru-RU" sz="1600" dirty="0"/>
              <a:t>локации смартфона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CD0D77-B6C9-4100-9477-EBA6F5DAEB74}"/>
              </a:ext>
            </a:extLst>
          </p:cNvPr>
          <p:cNvSpPr txBox="1"/>
          <p:nvPr/>
        </p:nvSpPr>
        <p:spPr>
          <a:xfrm>
            <a:off x="10414532" y="1996980"/>
            <a:ext cx="140871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Отображение измеряемых значений на графиках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983AC0-60D1-49D9-B5C4-818FD04C9298}"/>
              </a:ext>
            </a:extLst>
          </p:cNvPr>
          <p:cNvSpPr txBox="1"/>
          <p:nvPr/>
        </p:nvSpPr>
        <p:spPr>
          <a:xfrm>
            <a:off x="4173350" y="3098785"/>
            <a:ext cx="237325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Сравнение значений показателей с градациями качества среды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1A18E-2656-4AE1-8777-333A27968B5F}"/>
              </a:ext>
            </a:extLst>
          </p:cNvPr>
          <p:cNvSpPr txBox="1"/>
          <p:nvPr/>
        </p:nvSpPr>
        <p:spPr>
          <a:xfrm>
            <a:off x="9544507" y="4621758"/>
            <a:ext cx="2604403" cy="82230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Запуск сохранения в</a:t>
            </a:r>
            <a:r>
              <a:rPr lang="en-US" sz="1600" dirty="0"/>
              <a:t> </a:t>
            </a:r>
            <a:r>
              <a:rPr lang="ru-RU" sz="1600" dirty="0"/>
              <a:t>файл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A46739-1588-4902-91AB-5385C5609591}"/>
              </a:ext>
            </a:extLst>
          </p:cNvPr>
          <p:cNvSpPr txBox="1"/>
          <p:nvPr/>
        </p:nvSpPr>
        <p:spPr>
          <a:xfrm>
            <a:off x="7980934" y="5712840"/>
            <a:ext cx="193477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Запись данных всех </a:t>
            </a:r>
            <a:r>
              <a:rPr lang="ru-RU" sz="1600" dirty="0" err="1"/>
              <a:t>датасетов</a:t>
            </a:r>
            <a:r>
              <a:rPr lang="ru-RU" sz="1600" dirty="0"/>
              <a:t> в файл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707C4-909F-420D-90E6-5616EFC6C839}"/>
              </a:ext>
            </a:extLst>
          </p:cNvPr>
          <p:cNvSpPr txBox="1"/>
          <p:nvPr/>
        </p:nvSpPr>
        <p:spPr>
          <a:xfrm>
            <a:off x="3495539" y="5114388"/>
            <a:ext cx="372888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Вывод измеряемых и полученных из интернета значений с цветом шрифта в соответствии с градацией качества: </a:t>
            </a:r>
          </a:p>
          <a:p>
            <a:r>
              <a:rPr lang="ru-RU" sz="1600" dirty="0">
                <a:solidFill>
                  <a:srgbClr val="00B050"/>
                </a:solidFill>
              </a:rPr>
              <a:t>зеленый – позитивные</a:t>
            </a:r>
            <a:r>
              <a:rPr lang="ru-RU" sz="1600" dirty="0"/>
              <a:t>,</a:t>
            </a:r>
            <a:br>
              <a:rPr lang="ru-RU" sz="1600" dirty="0"/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желтый – промежуточные</a:t>
            </a:r>
            <a:r>
              <a:rPr lang="ru-RU" sz="1600" dirty="0"/>
              <a:t>,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красный – негативные 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1F99A9F-F2BA-4483-854F-C06894F67646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878605" y="1834308"/>
            <a:ext cx="0" cy="30014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E12CBCDE-BB3A-4273-B1D2-E0EF1D02E73A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H="1" flipV="1">
            <a:off x="335930" y="2673060"/>
            <a:ext cx="225179" cy="1160978"/>
          </a:xfrm>
          <a:prstGeom prst="bentConnector3">
            <a:avLst>
              <a:gd name="adj1" fmla="val -10151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838CA6F9-B748-4615-9D99-4301A6F44BB8}"/>
              </a:ext>
            </a:extLst>
          </p:cNvPr>
          <p:cNvCxnSpPr>
            <a:cxnSpLocks/>
            <a:stCxn id="10" idx="3"/>
            <a:endCxn id="8" idx="2"/>
          </p:cNvCxnSpPr>
          <p:nvPr/>
        </p:nvCxnSpPr>
        <p:spPr>
          <a:xfrm flipV="1">
            <a:off x="4074811" y="2125801"/>
            <a:ext cx="560178" cy="54725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5AC7B48-EB91-45BB-8D2F-0418B611FCB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671332" y="1212509"/>
            <a:ext cx="604945" cy="2515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8265125-742D-43A5-BE11-24AF0E8E35D2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7562716" y="1997339"/>
            <a:ext cx="2154794" cy="113909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71D4D1F-4DDB-4A77-B3C0-6DEE60D541F1}"/>
              </a:ext>
            </a:extLst>
          </p:cNvPr>
          <p:cNvCxnSpPr>
            <a:cxnSpLocks/>
            <a:stCxn id="9" idx="2"/>
            <a:endCxn id="13" idx="1"/>
          </p:cNvCxnSpPr>
          <p:nvPr/>
        </p:nvCxnSpPr>
        <p:spPr>
          <a:xfrm>
            <a:off x="7562716" y="1997339"/>
            <a:ext cx="2851816" cy="538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2A8FFC3-CDB9-4472-99A8-70F341018AD4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5359980" y="1997339"/>
            <a:ext cx="2202736" cy="110144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DC470038-FA3E-4169-AA80-9A47D321565B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flipH="1">
            <a:off x="5359979" y="4176003"/>
            <a:ext cx="1" cy="93838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FDFB6A37-E1FE-4EA6-AC74-2744E85A037F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8948324" y="4459872"/>
            <a:ext cx="769186" cy="125296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AC2BAE6-17A2-49AD-83B1-40E5BE5BCF55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 flipH="1">
            <a:off x="8948324" y="5323639"/>
            <a:ext cx="977589" cy="38920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4B006C-9357-4C8C-802F-37FA29B76CC7}"/>
              </a:ext>
            </a:extLst>
          </p:cNvPr>
          <p:cNvSpPr txBox="1"/>
          <p:nvPr/>
        </p:nvSpPr>
        <p:spPr>
          <a:xfrm>
            <a:off x="414806" y="4714655"/>
            <a:ext cx="225927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1600" dirty="0"/>
              <a:t>Запрос погодных данных с</a:t>
            </a:r>
            <a:r>
              <a:rPr lang="en-US" sz="1600" dirty="0"/>
              <a:t> wetherapi.com</a:t>
            </a:r>
            <a:r>
              <a:rPr lang="ru-RU" sz="1600" dirty="0"/>
              <a:t> на основе широты и долготы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59E4C0-9186-4DB7-ABA9-2CA521124287}"/>
              </a:ext>
            </a:extLst>
          </p:cNvPr>
          <p:cNvSpPr txBox="1"/>
          <p:nvPr/>
        </p:nvSpPr>
        <p:spPr>
          <a:xfrm>
            <a:off x="6920627" y="2784886"/>
            <a:ext cx="129116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Расчет статистики измерений показателей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0F279A6A-3690-4A1B-9F84-0F6D0C539EF1}"/>
              </a:ext>
            </a:extLst>
          </p:cNvPr>
          <p:cNvCxnSpPr>
            <a:cxnSpLocks/>
            <a:stCxn id="9" idx="2"/>
            <a:endCxn id="57" idx="0"/>
          </p:cNvCxnSpPr>
          <p:nvPr/>
        </p:nvCxnSpPr>
        <p:spPr>
          <a:xfrm>
            <a:off x="7562716" y="1997339"/>
            <a:ext cx="3496" cy="7875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CD7D976-0197-44BD-B534-EEE6FC6D7EB0}"/>
              </a:ext>
            </a:extLst>
          </p:cNvPr>
          <p:cNvSpPr txBox="1"/>
          <p:nvPr/>
        </p:nvSpPr>
        <p:spPr>
          <a:xfrm>
            <a:off x="6850889" y="4352216"/>
            <a:ext cx="14239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Отображение статистики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4C019EB3-0852-4793-8324-B47E1E2A4A02}"/>
              </a:ext>
            </a:extLst>
          </p:cNvPr>
          <p:cNvCxnSpPr>
            <a:cxnSpLocks/>
            <a:stCxn id="57" idx="2"/>
            <a:endCxn id="72" idx="0"/>
          </p:cNvCxnSpPr>
          <p:nvPr/>
        </p:nvCxnSpPr>
        <p:spPr>
          <a:xfrm flipH="1">
            <a:off x="7562839" y="3862104"/>
            <a:ext cx="3373" cy="4901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50778E17-A261-461C-80D3-F98FBBFB3E21}"/>
              </a:ext>
            </a:extLst>
          </p:cNvPr>
          <p:cNvCxnSpPr>
            <a:cxnSpLocks/>
            <a:stCxn id="11" idx="2"/>
            <a:endCxn id="29" idx="0"/>
          </p:cNvCxnSpPr>
          <p:nvPr/>
        </p:nvCxnSpPr>
        <p:spPr>
          <a:xfrm flipH="1">
            <a:off x="1544443" y="4249536"/>
            <a:ext cx="19158" cy="4651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5EC49C00-00A4-456D-82C6-72E38D11B260}"/>
              </a:ext>
            </a:extLst>
          </p:cNvPr>
          <p:cNvCxnSpPr>
            <a:cxnSpLocks/>
            <a:stCxn id="29" idx="3"/>
            <a:endCxn id="14" idx="1"/>
          </p:cNvCxnSpPr>
          <p:nvPr/>
        </p:nvCxnSpPr>
        <p:spPr>
          <a:xfrm flipV="1">
            <a:off x="2674080" y="3637394"/>
            <a:ext cx="1499270" cy="16158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2EEE55CE-52CE-4602-B9F4-9A506EFE1905}"/>
              </a:ext>
            </a:extLst>
          </p:cNvPr>
          <p:cNvSpPr txBox="1"/>
          <p:nvPr/>
        </p:nvSpPr>
        <p:spPr>
          <a:xfrm>
            <a:off x="9315450" y="1139683"/>
            <a:ext cx="257287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Преобразование данных файла в </a:t>
            </a:r>
            <a:r>
              <a:rPr lang="ru-RU" sz="1600" dirty="0" err="1"/>
              <a:t>датасеты</a:t>
            </a:r>
            <a:endParaRPr lang="ru-RU" sz="16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3A4166F-ACE0-4DF0-B63A-59D6D003D41B}"/>
              </a:ext>
            </a:extLst>
          </p:cNvPr>
          <p:cNvSpPr txBox="1"/>
          <p:nvPr/>
        </p:nvSpPr>
        <p:spPr>
          <a:xfrm>
            <a:off x="9295130" y="123397"/>
            <a:ext cx="2604403" cy="75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Запуск загрузки </a:t>
            </a:r>
            <a:br>
              <a:rPr lang="ru-RU" sz="1600" dirty="0"/>
            </a:br>
            <a:r>
              <a:rPr lang="ru-RU" sz="1600" dirty="0"/>
              <a:t>из</a:t>
            </a:r>
            <a:r>
              <a:rPr lang="en-US" sz="1600" dirty="0"/>
              <a:t> </a:t>
            </a:r>
            <a:r>
              <a:rPr lang="ru-RU" sz="1600" dirty="0"/>
              <a:t>файл</a:t>
            </a:r>
          </a:p>
        </p:txBody>
      </p: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4EE2A035-CD36-4DE9-B7D2-5DD695AC25F2}"/>
              </a:ext>
            </a:extLst>
          </p:cNvPr>
          <p:cNvCxnSpPr>
            <a:cxnSpLocks/>
            <a:stCxn id="122" idx="4"/>
            <a:endCxn id="121" idx="0"/>
          </p:cNvCxnSpPr>
          <p:nvPr/>
        </p:nvCxnSpPr>
        <p:spPr>
          <a:xfrm>
            <a:off x="10597332" y="879397"/>
            <a:ext cx="4557" cy="26028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504F82BD-E300-4564-8AB8-7D3CB208A133}"/>
              </a:ext>
            </a:extLst>
          </p:cNvPr>
          <p:cNvCxnSpPr>
            <a:cxnSpLocks/>
            <a:stCxn id="121" idx="2"/>
            <a:endCxn id="57" idx="0"/>
          </p:cNvCxnSpPr>
          <p:nvPr/>
        </p:nvCxnSpPr>
        <p:spPr>
          <a:xfrm flipH="1">
            <a:off x="7566212" y="1724458"/>
            <a:ext cx="3035677" cy="106042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DB054791-1B14-4BFB-85CB-A4DC368FFB86}"/>
              </a:ext>
            </a:extLst>
          </p:cNvPr>
          <p:cNvCxnSpPr>
            <a:cxnSpLocks/>
            <a:stCxn id="121" idx="2"/>
            <a:endCxn id="14" idx="0"/>
          </p:cNvCxnSpPr>
          <p:nvPr/>
        </p:nvCxnSpPr>
        <p:spPr>
          <a:xfrm flipH="1">
            <a:off x="5359980" y="1724458"/>
            <a:ext cx="5241909" cy="137432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93BFDB07-8041-49A0-B0FB-E65E1787AC2F}"/>
              </a:ext>
            </a:extLst>
          </p:cNvPr>
          <p:cNvCxnSpPr>
            <a:cxnSpLocks/>
            <a:stCxn id="121" idx="2"/>
            <a:endCxn id="13" idx="0"/>
          </p:cNvCxnSpPr>
          <p:nvPr/>
        </p:nvCxnSpPr>
        <p:spPr>
          <a:xfrm>
            <a:off x="10601889" y="1724458"/>
            <a:ext cx="517001" cy="27252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99DE3E-23B0-420D-AA45-80DE4426EDAE}"/>
              </a:ext>
            </a:extLst>
          </p:cNvPr>
          <p:cNvSpPr txBox="1"/>
          <p:nvPr/>
        </p:nvSpPr>
        <p:spPr>
          <a:xfrm>
            <a:off x="8634200" y="3136433"/>
            <a:ext cx="216662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Запись значений показателей в </a:t>
            </a:r>
            <a:r>
              <a:rPr lang="ru-RU" sz="1600" dirty="0" err="1"/>
              <a:t>датасет</a:t>
            </a:r>
            <a:r>
              <a:rPr lang="ru-RU" sz="1600" dirty="0"/>
              <a:t> для каждого датчика с фиксацией времени каждого измерения</a:t>
            </a:r>
          </a:p>
        </p:txBody>
      </p:sp>
      <p:cxnSp>
        <p:nvCxnSpPr>
          <p:cNvPr id="203" name="Прямая со стрелкой 202">
            <a:extLst>
              <a:ext uri="{FF2B5EF4-FFF2-40B4-BE49-F238E27FC236}">
                <a16:creationId xmlns:a16="http://schemas.microsoft.com/office/drawing/2014/main" id="{2DEE987C-DC61-4527-8D21-FDB825C49502}"/>
              </a:ext>
            </a:extLst>
          </p:cNvPr>
          <p:cNvCxnSpPr>
            <a:cxnSpLocks/>
            <a:stCxn id="29" idx="3"/>
            <a:endCxn id="15" idx="1"/>
          </p:cNvCxnSpPr>
          <p:nvPr/>
        </p:nvCxnSpPr>
        <p:spPr>
          <a:xfrm flipV="1">
            <a:off x="2674080" y="3798153"/>
            <a:ext cx="5960120" cy="14551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5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9120"/>
          </a:xfrm>
        </p:spPr>
        <p:txBody>
          <a:bodyPr>
            <a:noAutofit/>
          </a:bodyPr>
          <a:lstStyle/>
          <a:p>
            <a:r>
              <a:rPr lang="ru-RU" sz="2400" dirty="0"/>
              <a:t>Обзор существующих приложений мониторинга среды по датчикам смартфона для </a:t>
            </a:r>
            <a:r>
              <a:rPr lang="en-US" sz="2400" dirty="0"/>
              <a:t>Android</a:t>
            </a:r>
            <a:endParaRPr lang="ru-RU" sz="24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690B002-88BE-46DF-BC92-4952FDE2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7DFE6-1105-499A-AE9D-C5A30F0E46AE}"/>
              </a:ext>
            </a:extLst>
          </p:cNvPr>
          <p:cNvSpPr txBox="1"/>
          <p:nvPr/>
        </p:nvSpPr>
        <p:spPr>
          <a:xfrm>
            <a:off x="706438" y="6411827"/>
            <a:ext cx="814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Дипломное приложение написано на языке </a:t>
            </a:r>
            <a:r>
              <a:rPr lang="en-US" sz="1600" dirty="0"/>
              <a:t>Java </a:t>
            </a:r>
            <a:r>
              <a:rPr lang="ru-RU" sz="1600" dirty="0"/>
              <a:t>в </a:t>
            </a:r>
            <a:r>
              <a:rPr lang="en-US" sz="1600" dirty="0"/>
              <a:t>Android Studio Jellyfish | 2023.3.1 Patch 1</a:t>
            </a:r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0F4AF-3CB4-4846-A7EF-DE03506EEFF0}"/>
              </a:ext>
            </a:extLst>
          </p:cNvPr>
          <p:cNvSpPr txBox="1"/>
          <p:nvPr/>
        </p:nvSpPr>
        <p:spPr>
          <a:xfrm>
            <a:off x="934720" y="5397985"/>
            <a:ext cx="1078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Обозначения: </a:t>
            </a:r>
            <a:br>
              <a:rPr lang="ru-RU" sz="1200" dirty="0"/>
            </a:br>
            <a:r>
              <a:rPr lang="en-US" sz="1200" dirty="0"/>
              <a:t>–</a:t>
            </a:r>
            <a:r>
              <a:rPr lang="ru-RU" sz="1200" dirty="0"/>
              <a:t> приложение полноценно поддерживает функционал.</a:t>
            </a:r>
          </a:p>
          <a:p>
            <a:r>
              <a:rPr lang="ru-RU" sz="1200" dirty="0"/>
              <a:t>– приложение частично поддерживает функционал (например, выдает сырые данные датчиков, которые пользователь должен самостоятельно преобразовывать в понятные величины и единицы измерения, ведет запись и позволяет сохранить данные не больше, чем по 1 датчику за раз).</a:t>
            </a:r>
          </a:p>
          <a:p>
            <a:r>
              <a:rPr lang="ru-RU" sz="1200" dirty="0"/>
              <a:t>– приложение не поддерживает функционал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82599F-850B-4F7C-96E9-94FA2613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5598160"/>
            <a:ext cx="801370" cy="7774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6C0BA9-B432-47E2-A901-6F5D0F105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800100"/>
            <a:ext cx="1214628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492655-375D-43AD-926D-179D75E6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F2CF8-54A6-434D-A8C4-248822C0C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0"/>
            <a:ext cx="30861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5B2A1-F5BE-4858-A3F0-57E6A9EB1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1049F9-B3F3-4507-9DC9-DC4503896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8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" y="295434"/>
            <a:ext cx="5251450" cy="1325563"/>
          </a:xfrm>
        </p:spPr>
        <p:txBody>
          <a:bodyPr>
            <a:noAutofit/>
          </a:bodyPr>
          <a:lstStyle/>
          <a:p>
            <a:r>
              <a:rPr lang="ru-RU" sz="2400" dirty="0"/>
              <a:t>Пример информации о влиянии измеряемого показателя (температуры по влажному термометру) на здоровье и работоспособность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BE27E-15C8-49FA-99BF-AE1AB56519FD}"/>
              </a:ext>
            </a:extLst>
          </p:cNvPr>
          <p:cNvSpPr txBox="1"/>
          <p:nvPr/>
        </p:nvSpPr>
        <p:spPr>
          <a:xfrm>
            <a:off x="365760" y="1917735"/>
            <a:ext cx="5251450" cy="480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l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Температура по влажному термометру (ТВТ) критически важна для оценки теплового стресса и здоровья человека.</a:t>
            </a:r>
          </a:p>
          <a:p>
            <a:pPr marL="447675" indent="-447675" algn="l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ТВТ = 35°C считается верхним пределом, который может перенести человек, но даже более низкие значения могут негативно влиять на здоровье приводя к перегреву и смертельным исходам.</a:t>
            </a:r>
          </a:p>
          <a:p>
            <a:pPr marL="447675" indent="-447675" algn="l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MSD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Manual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 предоставляет рекомендации по уровню активности в зависимости от ТВТ, начиная от безопасных условий (≤ 21,1°C) до опасных (&gt; 23,9°C), при которых неакклиматизированным людям следует избегать активности.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D97016-6BA4-4878-8983-98DF261B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B827F-43F6-4445-8423-84A55D4EC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0"/>
            <a:ext cx="30861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50F71-4349-430F-9502-FCEAA2B3F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8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802640"/>
          </a:xfrm>
        </p:spPr>
        <p:txBody>
          <a:bodyPr>
            <a:normAutofit/>
          </a:bodyPr>
          <a:lstStyle/>
          <a:p>
            <a:r>
              <a:rPr lang="ru-RU" sz="3600" dirty="0"/>
              <a:t>Выделенные градации качества среды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6B0030A-A2D8-4FE9-8BDD-9277D439B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09268"/>
              </p:ext>
            </p:extLst>
          </p:nvPr>
        </p:nvGraphicFramePr>
        <p:xfrm>
          <a:off x="1405155" y="1027592"/>
          <a:ext cx="9381689" cy="569388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29689">
                  <a:extLst>
                    <a:ext uri="{9D8B030D-6E8A-4147-A177-3AD203B41FA5}">
                      <a16:colId xmlns:a16="http://schemas.microsoft.com/office/drawing/2014/main" val="404903053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37268246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168221698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257464023"/>
                    </a:ext>
                  </a:extLst>
                </a:gridCol>
              </a:tblGrid>
              <a:tr h="547169"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Позитивные значения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Промежуточные значения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Негативные значения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77152"/>
                  </a:ext>
                </a:extLst>
              </a:tr>
              <a:tr h="547169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Освещенность для работы, люкс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200-500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500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≤ 200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15889"/>
                  </a:ext>
                </a:extLst>
              </a:tr>
              <a:tr h="547169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Давление, % отклонения от нормы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94333"/>
                  </a:ext>
                </a:extLst>
              </a:tr>
              <a:tr h="547169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Индукция магнитного поля,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мкТл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100-200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200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93837"/>
                  </a:ext>
                </a:extLst>
              </a:tr>
              <a:tr h="535714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Влажность,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40-60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30-40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60-70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30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08825"/>
                  </a:ext>
                </a:extLst>
              </a:tr>
              <a:tr h="535714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Температура, </a:t>
                      </a:r>
                      <a:r>
                        <a:rPr lang="en-US" sz="18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27-42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6493"/>
                  </a:ext>
                </a:extLst>
              </a:tr>
              <a:tr h="82075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по влажному термометру, </a:t>
                      </a:r>
                      <a:r>
                        <a:rPr lang="en-US" sz="18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21,1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21,1-23,9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23,9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98882"/>
                  </a:ext>
                </a:extLst>
              </a:tr>
              <a:tr h="53571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УФ-индекс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45949"/>
                  </a:ext>
                </a:extLst>
              </a:tr>
              <a:tr h="535714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Уровень вибраций, м/с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91532"/>
                  </a:ext>
                </a:extLst>
              </a:tr>
              <a:tr h="53571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Частота вибраций, Гц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0,5-30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3718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506C6-083D-4766-B25F-83A39347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36CA19-AA44-423A-90CD-B34F0900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22" y="1709526"/>
            <a:ext cx="9597156" cy="51484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902D21-0495-4B08-B30B-BC84EF2D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3" y="2591815"/>
            <a:ext cx="1927800" cy="428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92F1-3C2A-4FCC-9396-1ED777D8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0720"/>
          </a:xfrm>
        </p:spPr>
        <p:txBody>
          <a:bodyPr>
            <a:normAutofit/>
          </a:bodyPr>
          <a:lstStyle/>
          <a:p>
            <a:r>
              <a:rPr lang="ru-RU" sz="3600" dirty="0"/>
              <a:t>Пример сохранения и загрузки </a:t>
            </a:r>
            <a:r>
              <a:rPr lang="en-US" sz="3600" dirty="0"/>
              <a:t>CSV </a:t>
            </a:r>
            <a:r>
              <a:rPr lang="ru-RU" sz="3600" dirty="0"/>
              <a:t>файла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19432-934F-489A-ADA5-3C392655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0164-0807-4A91-8B1C-14C1D928660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3A056-8FBC-49EB-83C1-D959AE596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119982"/>
            <a:ext cx="1929384" cy="42875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A00C58-E612-458A-AB89-CEDC3E7B4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30" y="2577320"/>
            <a:ext cx="1927800" cy="428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A6E244-746A-4CD9-B9B6-24271865E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54" y="1119982"/>
            <a:ext cx="1929384" cy="4287520"/>
          </a:xfrm>
          <a:prstGeom prst="rect">
            <a:avLst/>
          </a:prstGeom>
        </p:spPr>
      </p:pic>
      <p:sp>
        <p:nvSpPr>
          <p:cNvPr id="11" name="Стрелка: изогнутая 10">
            <a:extLst>
              <a:ext uri="{FF2B5EF4-FFF2-40B4-BE49-F238E27FC236}">
                <a16:creationId xmlns:a16="http://schemas.microsoft.com/office/drawing/2014/main" id="{ECED99B3-3179-447B-B0B9-9B75EC434EC1}"/>
              </a:ext>
            </a:extLst>
          </p:cNvPr>
          <p:cNvSpPr/>
          <p:nvPr/>
        </p:nvSpPr>
        <p:spPr>
          <a:xfrm rot="5400000">
            <a:off x="1970532" y="2844563"/>
            <a:ext cx="1929384" cy="1849120"/>
          </a:xfrm>
          <a:prstGeom prst="bentArrow">
            <a:avLst/>
          </a:prstGeom>
          <a:solidFill>
            <a:schemeClr val="accent1"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11">
            <a:extLst>
              <a:ext uri="{FF2B5EF4-FFF2-40B4-BE49-F238E27FC236}">
                <a16:creationId xmlns:a16="http://schemas.microsoft.com/office/drawing/2014/main" id="{1DD5B77B-5419-4E73-BD00-F50EB701E2B5}"/>
              </a:ext>
            </a:extLst>
          </p:cNvPr>
          <p:cNvSpPr/>
          <p:nvPr/>
        </p:nvSpPr>
        <p:spPr>
          <a:xfrm>
            <a:off x="8230870" y="2870200"/>
            <a:ext cx="1929384" cy="1849120"/>
          </a:xfrm>
          <a:prstGeom prst="bentArrow">
            <a:avLst/>
          </a:prstGeom>
          <a:solidFill>
            <a:schemeClr val="accent2">
              <a:lumMod val="75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98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1076</Words>
  <Application>Microsoft Office PowerPoint</Application>
  <PresentationFormat>Широкоэкранный</PresentationFormat>
  <Paragraphs>123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Тема Office</vt:lpstr>
      <vt:lpstr>Разработка программных средств мониторинга состояния окружающей среды на базе Android</vt:lpstr>
      <vt:lpstr>Актуальность темы</vt:lpstr>
      <vt:lpstr>Цель и задачи исследования</vt:lpstr>
      <vt:lpstr>Схема работы приложения</vt:lpstr>
      <vt:lpstr>Обзор существующих приложений мониторинга среды по датчикам смартфона для Android</vt:lpstr>
      <vt:lpstr>Презентация PowerPoint</vt:lpstr>
      <vt:lpstr>Пример информации о влиянии измеряемого показателя (температуры по влажному термометру) на здоровье и работоспособность</vt:lpstr>
      <vt:lpstr>Выделенные градации качества среды</vt:lpstr>
      <vt:lpstr>Пример сохранения и загрузки CSV файла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программных средств мониторинга состояния окружающей среды на базе Android</dc:title>
  <dc:creator>Дмитрий Рисник</dc:creator>
  <cp:lastModifiedBy>Дмитрий Рисник</cp:lastModifiedBy>
  <cp:revision>121</cp:revision>
  <dcterms:created xsi:type="dcterms:W3CDTF">2024-06-05T12:58:03Z</dcterms:created>
  <dcterms:modified xsi:type="dcterms:W3CDTF">2024-06-17T08:56:29Z</dcterms:modified>
</cp:coreProperties>
</file>