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1.svg" ContentType="image/svg+xml"/>
  <Override PartName="/ppt/media/image13.svg" ContentType="image/svg+xml"/>
  <Override PartName="/ppt/media/image15.svg" ContentType="image/svg+xml"/>
  <Override PartName="/ppt/media/image17.svg" ContentType="image/svg+xml"/>
  <Override PartName="/ppt/media/image19.svg" ContentType="image/svg+xml"/>
  <Override PartName="/ppt/media/image21.svg" ContentType="image/svg+xml"/>
  <Override PartName="/ppt/media/image23.svg" ContentType="image/svg+xml"/>
  <Override PartName="/ppt/media/image25.svg" ContentType="image/svg+xml"/>
  <Override PartName="/ppt/media/image27.svg" ContentType="image/svg+xml"/>
  <Override PartName="/ppt/media/image29.svg" ContentType="image/svg+xml"/>
  <Override PartName="/ppt/media/image31.svg" ContentType="image/svg+xml"/>
  <Override PartName="/ppt/media/image33.svg" ContentType="image/svg+xml"/>
  <Override PartName="/ppt/media/image35.svg" ContentType="image/svg+xml"/>
  <Override PartName="/ppt/media/image38.svg" ContentType="image/svg+xml"/>
  <Override PartName="/ppt/media/image40.svg" ContentType="image/svg+xml"/>
  <Override PartName="/ppt/media/image5.svg" ContentType="image/svg+xml"/>
  <Override PartName="/ppt/media/image7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4"/>
  </p:notesMasterIdLst>
  <p:sldIdLst>
    <p:sldId id="256" r:id="rId3"/>
    <p:sldId id="290" r:id="rId5"/>
    <p:sldId id="311" r:id="rId6"/>
    <p:sldId id="313" r:id="rId7"/>
    <p:sldId id="312" r:id="rId8"/>
    <p:sldId id="314" r:id="rId9"/>
    <p:sldId id="315" r:id="rId10"/>
    <p:sldId id="316" r:id="rId11"/>
    <p:sldId id="317" r:id="rId12"/>
    <p:sldId id="309" r:id="rId13"/>
  </p:sldIdLst>
  <p:sldSz cx="9144000" cy="6858000" type="screen4x3"/>
  <p:notesSz cx="6858000" cy="9144000"/>
  <p:defaultTextStyle>
    <a:defPPr>
      <a:defRPr lang="en-GB"/>
    </a:defPPr>
    <a:lvl1pPr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1pPr>
    <a:lvl2pPr marL="742950" indent="-28575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2pPr>
    <a:lvl3pPr marL="11430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3pPr>
    <a:lvl4pPr marL="16002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4pPr>
    <a:lvl5pPr marL="20574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едотов Михаил" initials="Ф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000CC"/>
    <a:srgbClr val="000000"/>
    <a:srgbClr val="0032CC"/>
    <a:srgbClr val="001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/>
    <p:restoredTop sz="94694"/>
  </p:normalViewPr>
  <p:slideViewPr>
    <p:cSldViewPr showGuides="1">
      <p:cViewPr varScale="1">
        <p:scale>
          <a:sx n="121" d="100"/>
          <a:sy n="121" d="100"/>
        </p:scale>
        <p:origin x="1816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3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4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5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6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7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8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9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0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1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2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3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4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5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6" name="Text Box 15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7" name="Text Box 16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8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49775" cy="340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66" name="Rectangle 18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06975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/>
          <a:p>
            <a:pPr lvl="0"/>
            <a:endParaRPr lang="ru-RU" altLang="ru-RU" noProof="0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495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200" smtClean="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defRPr>
            </a:lvl1pPr>
          </a:lstStyle>
          <a:p>
            <a:pPr>
              <a:defRPr/>
            </a:pPr>
            <a:r>
              <a:rPr lang="ru-RU" altLang="ru-RU"/>
              <a:t>06.02.02    About VMK faculty</a:t>
            </a:r>
            <a:endParaRPr lang="ru-RU" altLang="ru-RU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495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/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200" smtClean="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defRPr>
            </a:lvl1pPr>
          </a:lstStyle>
          <a:p>
            <a:pPr>
              <a:defRPr/>
            </a:pPr>
            <a:fld id="{2E097C45-5180-42FF-9AA5-9B5387514F9D}" type="slidenum">
              <a:rPr lang="ru-RU" altLang="ru-RU"/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9"/>
          <p:cNvSpPr>
            <a:spLocks noGrp="1" noChangeArrowheads="1"/>
          </p:cNvSpPr>
          <p:nvPr>
            <p:ph type="ft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r>
              <a:rPr lang="ru-RU" altLang="ru-RU">
                <a:solidFill>
                  <a:srgbClr val="000000"/>
                </a:solidFill>
                <a:latin typeface="Times New Roman Cyr" charset="0"/>
              </a:rPr>
              <a:t>06.02.02    About VMK faculty</a:t>
            </a:r>
            <a:endParaRPr lang="ru-RU" altLang="ru-RU">
              <a:solidFill>
                <a:srgbClr val="000000"/>
              </a:solidFill>
              <a:latin typeface="Times New Roman Cyr" charset="0"/>
            </a:endParaRPr>
          </a:p>
        </p:txBody>
      </p:sp>
      <p:sp>
        <p:nvSpPr>
          <p:cNvPr id="21507" name="Rectangle 20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fld id="{27D87645-DD93-4C72-9A9A-C0000FE27758}" type="slidenum">
              <a:rPr lang="ru-RU" altLang="ru-RU">
                <a:solidFill>
                  <a:srgbClr val="000000"/>
                </a:solidFill>
                <a:latin typeface="Times New Roman Cyr" charset="0"/>
              </a:rPr>
            </a:fld>
            <a:endParaRPr lang="ru-RU" altLang="ru-RU">
              <a:solidFill>
                <a:srgbClr val="000000"/>
              </a:solidFill>
              <a:latin typeface="Times New Roman Cyr" charset="0"/>
            </a:endParaRPr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0" y="8686800"/>
            <a:ext cx="29606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09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606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BFC2B043-341F-4FE6-8F59-FFCC3D6E6F2C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0" name="Text Box 3"/>
          <p:cNvSpPr txBox="1">
            <a:spLocks noChangeArrowheads="1"/>
          </p:cNvSpPr>
          <p:nvPr/>
        </p:nvSpPr>
        <p:spPr bwMode="auto">
          <a:xfrm>
            <a:off x="0" y="868680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1" name="Text Box 4"/>
          <p:cNvSpPr txBox="1">
            <a:spLocks noChangeArrowheads="1"/>
          </p:cNvSpPr>
          <p:nvPr/>
        </p:nvSpPr>
        <p:spPr bwMode="auto">
          <a:xfrm>
            <a:off x="3886200" y="868680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9FBA2EA1-59FB-47E3-AF77-F63A32EF3879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2" name="Text Box 5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3" name="Text Box 6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0DE57C3F-E652-49D6-96DD-2B4D87A2A26C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4" name="Rectangle 7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15" name="Text Box 8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9DEAF-70A3-4DF2-9638-AC5493C2FDF0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E6E0-B29F-4C34-8EA9-4C6E7168153A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46825" y="274638"/>
            <a:ext cx="1784350" cy="57991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274638"/>
            <a:ext cx="5203825" cy="57991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3479F-7A0A-4420-BC74-CA0E4A5971F3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© Факультет ВМК МГУ, 2012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1FCD-F50E-4949-84F3-96E59F47F368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© Факультет ВМК МГУ, 2012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A179-4E58-4363-8009-CF356D0A5036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494088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088" y="1981200"/>
            <a:ext cx="3494087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FEFBE-035E-4CF5-B0DC-127EE2CB03D8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B592A-63D9-40AB-94E4-3C5F23772A2D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14E0D-0E24-4C1B-8A4A-CFC3380E01E5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B442-A87F-46E2-8075-2F2EA435D5A2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4F2D2-409A-4A4D-AE8C-2DE43A5610D6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A17D0-1B48-4A90-A0B9-C9B597C8B8B0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1371600" y="6248400"/>
            <a:ext cx="18827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ftr"/>
          </p:nvPr>
        </p:nvSpPr>
        <p:spPr bwMode="auto">
          <a:xfrm>
            <a:off x="3492500" y="6400800"/>
            <a:ext cx="2873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altLang="ru-RU"/>
              <a:t>© Факультет ВМК МГУ, 2012</a:t>
            </a:r>
            <a:endParaRPr lang="ru-RU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7092950" y="6400800"/>
            <a:ext cx="18827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FB5A1B3-4086-43E2-B107-840877AE1504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40575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altLang="ru-RU"/>
              <a:t>Для правки структуры щёлкните мышью</a:t>
            </a:r>
            <a:endParaRPr lang="en-GB" altLang="ru-RU"/>
          </a:p>
          <a:p>
            <a:pPr lvl="1"/>
            <a:r>
              <a:rPr lang="en-GB" altLang="ru-RU"/>
              <a:t>Второй уровень структуры</a:t>
            </a:r>
            <a:endParaRPr lang="en-GB" altLang="ru-RU"/>
          </a:p>
          <a:p>
            <a:pPr lvl="2"/>
            <a:r>
              <a:rPr lang="en-GB" altLang="ru-RU"/>
              <a:t>Третий уровень структуры</a:t>
            </a:r>
            <a:endParaRPr lang="en-GB" altLang="ru-RU"/>
          </a:p>
          <a:p>
            <a:pPr lvl="3"/>
            <a:r>
              <a:rPr lang="en-GB" altLang="ru-RU"/>
              <a:t>Четвёртый уровень структуры</a:t>
            </a:r>
            <a:endParaRPr lang="en-GB" altLang="ru-RU"/>
          </a:p>
          <a:p>
            <a:pPr lvl="4"/>
            <a:r>
              <a:rPr lang="en-GB" altLang="ru-RU"/>
              <a:t>Пятый уровень структуры</a:t>
            </a:r>
            <a:endParaRPr lang="en-GB" altLang="ru-RU"/>
          </a:p>
          <a:p>
            <a:pPr lvl="4"/>
            <a:r>
              <a:rPr lang="en-GB" altLang="ru-RU"/>
              <a:t>Шестой уровень структуры</a:t>
            </a:r>
            <a:endParaRPr lang="en-GB" altLang="ru-RU"/>
          </a:p>
          <a:p>
            <a:pPr lvl="4"/>
            <a:r>
              <a:rPr lang="en-GB" altLang="ru-RU"/>
              <a:t>Седьмой уровень структуры</a:t>
            </a:r>
            <a:endParaRPr lang="en-GB" alt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1" compatLnSpc="1"/>
          <a:lstStyle/>
          <a:p>
            <a:pPr lvl="0"/>
            <a:r>
              <a:rPr lang="en-GB" altLang="ru-RU"/>
              <a:t>Для правки текста заголовка щёлкните мышью</a:t>
            </a:r>
            <a:endParaRPr lang="en-GB" altLang="ru-RU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0"/>
            <a:ext cx="9144000" cy="1108075"/>
          </a:xfrm>
          <a:prstGeom prst="rect">
            <a:avLst/>
          </a:prstGeom>
          <a:gradFill rotWithShape="0">
            <a:gsLst>
              <a:gs pos="0">
                <a:srgbClr val="66CCFF"/>
              </a:gs>
              <a:gs pos="100000">
                <a:srgbClr val="063DE8">
                  <a:alpha val="2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47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5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+mj-lt"/>
          <a:ea typeface="+mj-ea"/>
          <a:cs typeface="+mj-cs"/>
        </a:defRPr>
      </a:lvl1pPr>
      <a:lvl2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2pPr>
      <a:lvl3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3pPr>
      <a:lvl4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4pPr>
      <a:lvl5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5pPr>
      <a:lvl6pPr marL="25146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6pPr>
      <a:lvl7pPr marL="29718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7pPr>
      <a:lvl8pPr marL="34290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8pPr>
      <a:lvl9pPr marL="38862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9pPr>
    </p:titleStyle>
    <p:bodyStyle>
      <a:lvl1pPr marL="342900" indent="-3429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  <a:cs typeface="+mn-cs"/>
        </a:defRPr>
      </a:lvl1pPr>
      <a:lvl2pPr marL="742950" indent="-28575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2pPr>
      <a:lvl3pPr marL="11430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3pPr>
      <a:lvl4pPr marL="16002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4pPr>
      <a:lvl5pPr marL="20574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5pPr>
      <a:lvl6pPr marL="25146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6pPr>
      <a:lvl7pPr marL="29718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7pPr>
      <a:lvl8pPr marL="34290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8pPr>
      <a:lvl9pPr marL="38862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1.svg"/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0.png"/><Relationship Id="rId8" Type="http://schemas.openxmlformats.org/officeDocument/2006/relationships/image" Target="../media/image19.svg"/><Relationship Id="rId7" Type="http://schemas.openxmlformats.org/officeDocument/2006/relationships/image" Target="../media/image18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Relationship Id="rId32" Type="http://schemas.openxmlformats.org/officeDocument/2006/relationships/slideLayout" Target="../slideLayouts/slideLayout7.xml"/><Relationship Id="rId31" Type="http://schemas.openxmlformats.org/officeDocument/2006/relationships/image" Target="../media/image40.svg"/><Relationship Id="rId30" Type="http://schemas.openxmlformats.org/officeDocument/2006/relationships/image" Target="../media/image39.png"/><Relationship Id="rId3" Type="http://schemas.openxmlformats.org/officeDocument/2006/relationships/image" Target="../media/image14.png"/><Relationship Id="rId29" Type="http://schemas.openxmlformats.org/officeDocument/2006/relationships/image" Target="../media/image38.svg"/><Relationship Id="rId28" Type="http://schemas.openxmlformats.org/officeDocument/2006/relationships/image" Target="../media/image37.png"/><Relationship Id="rId27" Type="http://schemas.openxmlformats.org/officeDocument/2006/relationships/image" Target="../media/image36.png"/><Relationship Id="rId26" Type="http://schemas.openxmlformats.org/officeDocument/2006/relationships/image" Target="../media/image9.svg"/><Relationship Id="rId25" Type="http://schemas.openxmlformats.org/officeDocument/2006/relationships/image" Target="../media/image8.png"/><Relationship Id="rId24" Type="http://schemas.openxmlformats.org/officeDocument/2006/relationships/image" Target="../media/image35.svg"/><Relationship Id="rId23" Type="http://schemas.openxmlformats.org/officeDocument/2006/relationships/image" Target="../media/image34.png"/><Relationship Id="rId22" Type="http://schemas.openxmlformats.org/officeDocument/2006/relationships/image" Target="../media/image33.svg"/><Relationship Id="rId21" Type="http://schemas.openxmlformats.org/officeDocument/2006/relationships/image" Target="../media/image32.png"/><Relationship Id="rId20" Type="http://schemas.openxmlformats.org/officeDocument/2006/relationships/image" Target="../media/image31.svg"/><Relationship Id="rId2" Type="http://schemas.openxmlformats.org/officeDocument/2006/relationships/image" Target="../media/image13.svg"/><Relationship Id="rId19" Type="http://schemas.openxmlformats.org/officeDocument/2006/relationships/image" Target="../media/image30.png"/><Relationship Id="rId18" Type="http://schemas.openxmlformats.org/officeDocument/2006/relationships/image" Target="../media/image29.svg"/><Relationship Id="rId17" Type="http://schemas.openxmlformats.org/officeDocument/2006/relationships/image" Target="../media/image28.png"/><Relationship Id="rId16" Type="http://schemas.openxmlformats.org/officeDocument/2006/relationships/image" Target="../media/image27.svg"/><Relationship Id="rId15" Type="http://schemas.openxmlformats.org/officeDocument/2006/relationships/image" Target="../media/image26.png"/><Relationship Id="rId14" Type="http://schemas.openxmlformats.org/officeDocument/2006/relationships/image" Target="../media/image25.svg"/><Relationship Id="rId13" Type="http://schemas.openxmlformats.org/officeDocument/2006/relationships/image" Target="../media/image24.png"/><Relationship Id="rId12" Type="http://schemas.openxmlformats.org/officeDocument/2006/relationships/image" Target="../media/image23.svg"/><Relationship Id="rId11" Type="http://schemas.openxmlformats.org/officeDocument/2006/relationships/image" Target="../media/image22.png"/><Relationship Id="rId10" Type="http://schemas.openxmlformats.org/officeDocument/2006/relationships/image" Target="../media/image21.svg"/><Relationship Id="rId1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079500" y="215900"/>
            <a:ext cx="717391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 anchorCtr="1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ctr">
              <a:lnSpc>
                <a:spcPct val="89000"/>
              </a:lnSpc>
              <a:buClrTx/>
              <a:buFontTx/>
              <a:buNone/>
            </a:pPr>
            <a:r>
              <a:rPr lang="ru-RU" altLang="ru-RU" sz="3600" b="1" dirty="0">
                <a:solidFill>
                  <a:srgbClr val="000080"/>
                </a:solidFill>
              </a:rPr>
              <a:t>Факультет вычислительной математики и кибернетики</a:t>
            </a:r>
            <a:endParaRPr lang="ru-RU" altLang="ru-RU" sz="3600" b="1" dirty="0">
              <a:solidFill>
                <a:srgbClr val="000080"/>
              </a:solidFill>
            </a:endParaRPr>
          </a:p>
          <a:p>
            <a:pPr algn="ctr">
              <a:lnSpc>
                <a:spcPct val="89000"/>
              </a:lnSpc>
              <a:buClrTx/>
              <a:buFontTx/>
              <a:buNone/>
            </a:pPr>
            <a:br>
              <a:rPr lang="ru-RU" altLang="ru-RU" sz="3600" b="1" dirty="0">
                <a:solidFill>
                  <a:srgbClr val="000080"/>
                </a:solidFill>
              </a:rPr>
            </a:br>
            <a:r>
              <a:rPr lang="ru-RU" altLang="ru-RU" sz="3600" b="1" dirty="0">
                <a:solidFill>
                  <a:srgbClr val="000080"/>
                </a:solidFill>
              </a:rPr>
              <a:t>МГУ имени М.В. Ломоносова </a:t>
            </a:r>
            <a:endParaRPr lang="ru-RU" altLang="ru-RU" sz="3600" b="1" dirty="0">
              <a:solidFill>
                <a:srgbClr val="000080"/>
              </a:solidFill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2388"/>
            <a:ext cx="9137650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47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59832" y="2967335"/>
            <a:ext cx="4824536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rgbClr val="000080"/>
                </a:solidFill>
              </a:rPr>
              <a:t>«Анализ тональности сообщений на русском языке, содержащих эмодзи с использованием глубокого обучения »</a:t>
            </a:r>
            <a:endParaRPr lang="ru-RU" altLang="ru-RU" sz="1800" b="1" dirty="0">
              <a:solidFill>
                <a:srgbClr val="000080"/>
              </a:solidFill>
            </a:endParaRPr>
          </a:p>
          <a:p>
            <a:pPr algn="ctr"/>
            <a:endParaRPr lang="ru-RU" b="1" dirty="0">
              <a:solidFill>
                <a:srgbClr val="00008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275348" y="6141851"/>
            <a:ext cx="2808312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3198167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Спасибо за внимание</a:t>
            </a:r>
            <a:r>
              <a:rPr lang="ru-RU" dirty="0">
                <a:solidFill>
                  <a:srgbClr val="1000CC"/>
                </a:solidFill>
              </a:rPr>
              <a:t>!</a:t>
            </a:r>
            <a:endParaRPr lang="ru-RU" dirty="0">
              <a:solidFill>
                <a:srgbClr val="1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482146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>
                <a:latin typeface="Times New Roman" panose="02020603050405020304" pitchFamily="16" charset="0"/>
                <a:cs typeface="Times New Roman" panose="02020603050405020304" pitchFamily="16" charset="0"/>
              </a:rPr>
              <a:t>Постановка задач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idx="10"/>
          </p:nvPr>
        </p:nvSpPr>
        <p:spPr>
          <a:xfrm>
            <a:off x="3203848" y="6365874"/>
            <a:ext cx="2890887" cy="434975"/>
          </a:xfrm>
          <a:solidFill>
            <a:srgbClr val="FFFFFF"/>
          </a:solidFill>
        </p:spPr>
        <p:txBody>
          <a:bodyPr vert="horz" wrap="square" lIns="92160" tIns="46080" rIns="92160" bIns="46080" numCol="1" anchor="ctr" anchorCtr="0" compatLnSpc="1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altLang="ru-RU" kern="1200">
                <a:latin typeface="Arial" panose="020B0604020202020204" pitchFamily="34" charset="0"/>
                <a:ea typeface="Microsoft YaHei" panose="020B0503020204020204" charset="-122"/>
                <a:cs typeface="+mn-cs"/>
              </a:rPr>
              <a:t>19.02.18</a:t>
            </a:r>
            <a:endParaRPr lang="ru-RU" altLang="ru-RU" kern="1200">
              <a:latin typeface="Arial" panose="020B0604020202020204" pitchFamily="34" charset="0"/>
              <a:ea typeface="Microsoft YaHei" panose="020B0503020204020204" charset="-122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446468"/>
            <a:ext cx="9144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Необходимо разработать систему способную определять тональность пользовательских сообщений(комментариев) из социальных сетей, в том числе содержащих эмодзи.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0" indent="0" algn="just">
              <a:buNone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Система должна определять</a:t>
            </a:r>
            <a:r>
              <a:rPr lang="en-US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: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0" indent="0" algn="just">
              <a:buNone/>
            </a:pPr>
            <a:endParaRPr lang="en-US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1. Определять наличие эмодзи в текстовых сообщениях, определять их тональность и вычислять их среднюю тональность по формуле</a:t>
            </a:r>
            <a:r>
              <a:rPr lang="en-US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. 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2.  Определять тональность текстового сообщения</a:t>
            </a:r>
            <a:r>
              <a:rPr lang="en-US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 </a:t>
            </a:r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с использованием дообученной нейронной сети </a:t>
            </a:r>
            <a:r>
              <a:rPr lang="en-GB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ruBERT-large 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342900" indent="-342900" algn="just">
              <a:buFont typeface="Times New Roman" panose="02020603050405020304" pitchFamily="16" charset="0"/>
              <a:buAutoNum type="arabicPeriod"/>
            </a:pP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3.   Рассчитывать совокупную тональность по формуле.</a:t>
            </a:r>
            <a:endParaRPr lang="en-US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342900" indent="-342900" algn="just">
              <a:buAutoNum type="arabicPeriod"/>
            </a:pPr>
            <a:endParaRPr lang="en-US" sz="1800" dirty="0">
              <a:solidFill>
                <a:srgbClr val="1000CC"/>
              </a:solidFill>
            </a:endParaRPr>
          </a:p>
          <a:p>
            <a:pPr marL="342900" indent="-342900" algn="just">
              <a:buAutoNum type="arabicPeriod"/>
            </a:pPr>
            <a:endParaRPr lang="ru-RU" sz="18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683568" y="1400606"/>
            <a:ext cx="63595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Система состоит из следующих блоков</a:t>
            </a:r>
            <a:r>
              <a:rPr lang="en-US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:</a:t>
            </a:r>
            <a:endParaRPr lang="en-US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Описание системы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251520" y="2060848"/>
            <a:ext cx="2088232" cy="936104"/>
          </a:xfrm>
          <a:prstGeom prst="roundRect">
            <a:avLst/>
          </a:prstGeom>
          <a:solidFill>
            <a:srgbClr val="00B8FF">
              <a:alpha val="1905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Блок считывания данных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3203848" y="2060848"/>
            <a:ext cx="2364705" cy="936104"/>
          </a:xfrm>
          <a:prstGeom prst="roundRect">
            <a:avLst/>
          </a:prstGeom>
          <a:solidFill>
            <a:srgbClr val="00B8FF">
              <a:alpha val="1905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Блок анализа тональности текста нейронной сетью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6094735" y="2064296"/>
            <a:ext cx="2364705" cy="936104"/>
          </a:xfrm>
          <a:prstGeom prst="roundRect">
            <a:avLst/>
          </a:prstGeom>
          <a:solidFill>
            <a:srgbClr val="00B8FF">
              <a:alpha val="1905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lang="ru-RU" sz="1800" dirty="0">
                <a:solidFill>
                  <a:srgbClr val="1000CC"/>
                </a:solidFill>
                <a:effectLst/>
                <a:latin typeface="Times New Roman" panose="02020603050405020304" pitchFamily="16" charset="0"/>
                <a:ea typeface="Aptos" panose="020B0004020202020204" pitchFamily="34" charset="0"/>
                <a:cs typeface="Times New Roman" panose="02020603050405020304" pitchFamily="16" charset="0"/>
              </a:rPr>
              <a:t>Блок анализа тональности эмоджи из текста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4912382" y="4161247"/>
            <a:ext cx="2364705" cy="936104"/>
          </a:xfrm>
          <a:prstGeom prst="roundRect">
            <a:avLst/>
          </a:prstGeom>
          <a:solidFill>
            <a:srgbClr val="00B8FF">
              <a:alpha val="1905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lang="ru-RU" sz="1800" dirty="0">
                <a:solidFill>
                  <a:srgbClr val="1000CC"/>
                </a:solidFill>
                <a:effectLst/>
                <a:latin typeface="Times New Roman" panose="02020603050405020304" pitchFamily="16" charset="0"/>
                <a:ea typeface="Aptos" panose="020B0004020202020204" pitchFamily="34" charset="0"/>
                <a:cs typeface="Times New Roman" panose="02020603050405020304" pitchFamily="16" charset="0"/>
              </a:rPr>
              <a:t>Блок получения совокупной тональности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1763688" y="4159027"/>
            <a:ext cx="2364705" cy="936104"/>
          </a:xfrm>
          <a:prstGeom prst="roundRect">
            <a:avLst/>
          </a:prstGeom>
          <a:solidFill>
            <a:srgbClr val="00B8FF">
              <a:alpha val="1905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lang="ru-RU" sz="1800" dirty="0">
                <a:solidFill>
                  <a:srgbClr val="1000CC"/>
                </a:solidFill>
                <a:effectLst/>
                <a:latin typeface="Times New Roman" panose="02020603050405020304" pitchFamily="16" charset="0"/>
                <a:ea typeface="Aptos" panose="020B0004020202020204" pitchFamily="34" charset="0"/>
                <a:cs typeface="Times New Roman" panose="02020603050405020304" pitchFamily="16" charset="0"/>
              </a:rPr>
              <a:t>Блок вывода результата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cxnSp>
        <p:nvCxnSpPr>
          <p:cNvPr id="17" name="Соединительная линия уступом 16"/>
          <p:cNvCxnSpPr>
            <a:stCxn id="9" idx="3"/>
            <a:endCxn id="10" idx="3"/>
          </p:cNvCxnSpPr>
          <p:nvPr/>
        </p:nvCxnSpPr>
        <p:spPr bwMode="auto">
          <a:xfrm flipH="1">
            <a:off x="7277087" y="2532348"/>
            <a:ext cx="1182353" cy="2096951"/>
          </a:xfrm>
          <a:prstGeom prst="bentConnector3">
            <a:avLst>
              <a:gd name="adj1" fmla="val -19334"/>
            </a:avLst>
          </a:prstGeom>
          <a:solidFill>
            <a:srgbClr val="00B8FF"/>
          </a:solidFill>
          <a:ln w="3492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 стрелкой 18"/>
          <p:cNvCxnSpPr>
            <a:stCxn id="7" idx="3"/>
            <a:endCxn id="8" idx="1"/>
          </p:cNvCxnSpPr>
          <p:nvPr/>
        </p:nvCxnSpPr>
        <p:spPr bwMode="auto">
          <a:xfrm>
            <a:off x="2339752" y="2528900"/>
            <a:ext cx="864096" cy="0"/>
          </a:xfrm>
          <a:prstGeom prst="straightConnector1">
            <a:avLst/>
          </a:prstGeom>
          <a:solidFill>
            <a:srgbClr val="00B8FF"/>
          </a:solidFill>
          <a:ln w="3492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Прямая со стрелкой 20"/>
          <p:cNvCxnSpPr>
            <a:stCxn id="8" idx="3"/>
            <a:endCxn id="9" idx="1"/>
          </p:cNvCxnSpPr>
          <p:nvPr/>
        </p:nvCxnSpPr>
        <p:spPr bwMode="auto">
          <a:xfrm>
            <a:off x="5568553" y="2528900"/>
            <a:ext cx="526182" cy="3448"/>
          </a:xfrm>
          <a:prstGeom prst="straightConnector1">
            <a:avLst/>
          </a:prstGeom>
          <a:solidFill>
            <a:srgbClr val="00B8FF"/>
          </a:solidFill>
          <a:ln w="3492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Прямая со стрелкой 22"/>
          <p:cNvCxnSpPr>
            <a:stCxn id="10" idx="1"/>
            <a:endCxn id="11" idx="3"/>
          </p:cNvCxnSpPr>
          <p:nvPr/>
        </p:nvCxnSpPr>
        <p:spPr bwMode="auto">
          <a:xfrm flipH="1" flipV="1">
            <a:off x="4128393" y="4627079"/>
            <a:ext cx="783989" cy="2220"/>
          </a:xfrm>
          <a:prstGeom prst="straightConnector1">
            <a:avLst/>
          </a:prstGeom>
          <a:solidFill>
            <a:srgbClr val="00B8FF"/>
          </a:solidFill>
          <a:ln w="34925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683568" y="1415844"/>
            <a:ext cx="766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Подготовительный этап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Этапы разработки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265203"/>
            <a:ext cx="684076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Анализ доступных моделей нейронных сетей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Выбор метода обучения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Выбор предобученной модели нейронной сети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Анализ доступных корпусов, отвечающих требованиям поставленных задач, для обучения нейронной сети. 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Подготовка собственного корпуса для обучения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Разметка и верификация данных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611560" y="1367118"/>
            <a:ext cx="22677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Первичная гипотеза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endParaRPr lang="ru-RU" dirty="0">
              <a:solidFill>
                <a:srgbClr val="1000CC"/>
              </a:solidFill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Этапы разработки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752098"/>
            <a:ext cx="648543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П</a:t>
            </a: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рямое обучение</a:t>
            </a:r>
            <a:r>
              <a:rPr lang="en-US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: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algn="just"/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Обучение на смешанном корпусе сообщений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342900" indent="-342900" algn="just">
              <a:buAutoNum type="arabicPeriod"/>
            </a:pPr>
            <a:endParaRPr lang="ru-RU" dirty="0">
              <a:solidFill>
                <a:srgbClr val="1000CC"/>
              </a:solidFill>
            </a:endParaRPr>
          </a:p>
          <a:p>
            <a:pPr algn="just"/>
            <a:endParaRPr lang="ru-RU" dirty="0">
              <a:solidFill>
                <a:srgbClr val="1000CC"/>
              </a:solidFill>
            </a:endParaRPr>
          </a:p>
          <a:p>
            <a:pPr algn="just"/>
            <a:endParaRPr lang="ru-RU" dirty="0">
              <a:solidFill>
                <a:srgbClr val="1000CC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545260" y="3264729"/>
            <a:ext cx="1584176" cy="1621213"/>
          </a:xfrm>
          <a:prstGeom prst="roundRect">
            <a:avLst/>
          </a:prstGeom>
          <a:solidFill>
            <a:srgbClr val="00B8FF">
              <a:alpha val="1256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lang="ru-RU" sz="14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Обучающий массив (текст + текст с эмодзи)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cxnSp>
        <p:nvCxnSpPr>
          <p:cNvPr id="15" name="Прямая со стрелкой 14"/>
          <p:cNvCxnSpPr>
            <a:stCxn id="13" idx="3"/>
          </p:cNvCxnSpPr>
          <p:nvPr/>
        </p:nvCxnSpPr>
        <p:spPr bwMode="auto">
          <a:xfrm flipV="1">
            <a:off x="2129436" y="4071256"/>
            <a:ext cx="648072" cy="408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Скругленный прямоугольник 15"/>
          <p:cNvSpPr/>
          <p:nvPr/>
        </p:nvSpPr>
        <p:spPr bwMode="auto">
          <a:xfrm>
            <a:off x="4727575" y="3290980"/>
            <a:ext cx="4104454" cy="533359"/>
          </a:xfrm>
          <a:prstGeom prst="roundRect">
            <a:avLst/>
          </a:prstGeom>
          <a:solidFill>
            <a:srgbClr val="00B8FF">
              <a:alpha val="18354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Результат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Arial" panose="020B0604020202020204" pitchFamily="34" charset="0"/>
                <a:ea typeface="Microsoft YaHei" panose="020B0503020204020204" charset="-122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для текстовых сообщений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-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хорошие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4727575" y="4346023"/>
            <a:ext cx="4104454" cy="533359"/>
          </a:xfrm>
          <a:prstGeom prst="roundRect">
            <a:avLst/>
          </a:prstGeom>
          <a:solidFill>
            <a:srgbClr val="00B8FF">
              <a:alpha val="23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Результаты для сообщений с эмодзи - плохие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5292080" y="4976478"/>
          <a:ext cx="3238500" cy="381000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  <a:gridCol w="647700"/>
                <a:gridCol w="647700"/>
                <a:gridCol w="647700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  <a:endParaRPr lang="en-GB" sz="11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accuracy</a:t>
                      </a:r>
                      <a:endParaRPr lang="en-GB" sz="11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precision</a:t>
                      </a:r>
                      <a:endParaRPr lang="en-GB" sz="1100" b="1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recall</a:t>
                      </a:r>
                      <a:endParaRPr lang="en-GB" sz="1100" b="1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f1</a:t>
                      </a:r>
                      <a:endParaRPr lang="en-GB" sz="1100" b="1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emoji</a:t>
                      </a:r>
                      <a:endParaRPr lang="en-GB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0.6450</a:t>
                      </a:r>
                      <a:endParaRPr lang="ru-RU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0.683721</a:t>
                      </a:r>
                      <a:endParaRPr lang="ru-RU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0.650239</a:t>
                      </a:r>
                      <a:endParaRPr lang="ru-RU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chemeClr val="accent6"/>
                          </a:solidFill>
                          <a:effectLst/>
                          <a:latin typeface="Calibri" panose="020F0502020204030204" pitchFamily="34" charset="0"/>
                        </a:rPr>
                        <a:t>0.622473</a:t>
                      </a:r>
                      <a:endParaRPr lang="ru-RU" sz="1100" b="0" i="0" u="none" strike="noStrike" dirty="0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 стрелкой 22"/>
          <p:cNvCxnSpPr>
            <a:endCxn id="16" idx="1"/>
          </p:cNvCxnSpPr>
          <p:nvPr/>
        </p:nvCxnSpPr>
        <p:spPr bwMode="auto">
          <a:xfrm flipV="1">
            <a:off x="4236370" y="3557660"/>
            <a:ext cx="491205" cy="52375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Прямая со стрелкой 24"/>
          <p:cNvCxnSpPr>
            <a:endCxn id="17" idx="1"/>
          </p:cNvCxnSpPr>
          <p:nvPr/>
        </p:nvCxnSpPr>
        <p:spPr bwMode="auto">
          <a:xfrm>
            <a:off x="4230626" y="4087585"/>
            <a:ext cx="496949" cy="52511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8" name="Grafik 14" descr="Checkmark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27405" y="3264729"/>
            <a:ext cx="585860" cy="585860"/>
          </a:xfrm>
          <a:prstGeom prst="rect">
            <a:avLst/>
          </a:prstGeom>
        </p:spPr>
      </p:pic>
      <p:pic>
        <p:nvPicPr>
          <p:cNvPr id="32" name="Рисунок 31" descr="Закрыть со сплошной заливкой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91645" y="4319772"/>
            <a:ext cx="585860" cy="585860"/>
          </a:xfrm>
          <a:prstGeom prst="rect">
            <a:avLst/>
          </a:prstGeom>
        </p:spPr>
      </p:pic>
      <p:pic>
        <p:nvPicPr>
          <p:cNvPr id="34" name="Рисунок 33" descr="Мозг контур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28457" y="3231660"/>
            <a:ext cx="1753344" cy="17533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615142" y="1479514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Разделение подходов оценки сообщений и определение структуры системы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Этапы разработки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179512" y="2181517"/>
            <a:ext cx="1882775" cy="1440160"/>
          </a:xfrm>
          <a:prstGeom prst="roundRect">
            <a:avLst/>
          </a:prstGeom>
          <a:solidFill>
            <a:srgbClr val="00B8FF">
              <a:alpha val="1503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algn="ctr"/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Смешанный корпус сообщений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4572000" y="2140939"/>
            <a:ext cx="1882775" cy="369332"/>
          </a:xfrm>
          <a:prstGeom prst="roundRect">
            <a:avLst/>
          </a:prstGeom>
          <a:solidFill>
            <a:srgbClr val="00B8FF">
              <a:alpha val="1503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lang="ru-RU" sz="14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Сообщения с эмодзи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4571999" y="2627745"/>
            <a:ext cx="1882775" cy="953354"/>
          </a:xfrm>
          <a:prstGeom prst="roundRect">
            <a:avLst/>
          </a:prstGeom>
          <a:solidFill>
            <a:srgbClr val="00B8FF">
              <a:alpha val="1503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Текстовые сообщения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cxnSp>
        <p:nvCxnSpPr>
          <p:cNvPr id="11" name="Прямая со стрелкой 10"/>
          <p:cNvCxnSpPr>
            <a:endCxn id="23" idx="1"/>
          </p:cNvCxnSpPr>
          <p:nvPr/>
        </p:nvCxnSpPr>
        <p:spPr bwMode="auto">
          <a:xfrm>
            <a:off x="2068231" y="2901597"/>
            <a:ext cx="349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Прямая со стрелкой 12"/>
          <p:cNvCxnSpPr>
            <a:stCxn id="23" idx="3"/>
            <a:endCxn id="9" idx="1"/>
          </p:cNvCxnSpPr>
          <p:nvPr/>
        </p:nvCxnSpPr>
        <p:spPr bwMode="auto">
          <a:xfrm>
            <a:off x="3716076" y="2901597"/>
            <a:ext cx="855923" cy="20282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Скругленный прямоугольник 13"/>
          <p:cNvSpPr/>
          <p:nvPr/>
        </p:nvSpPr>
        <p:spPr bwMode="auto">
          <a:xfrm>
            <a:off x="6765389" y="2140939"/>
            <a:ext cx="2199099" cy="369332"/>
          </a:xfrm>
          <a:prstGeom prst="roundRect">
            <a:avLst/>
          </a:prstGeom>
          <a:solidFill>
            <a:srgbClr val="00B8FF">
              <a:alpha val="1503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Проверка модуля определения тональности эмодзи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6777336" y="2627745"/>
            <a:ext cx="2187152" cy="953354"/>
          </a:xfrm>
          <a:prstGeom prst="roundRect">
            <a:avLst/>
          </a:prstGeom>
          <a:solidFill>
            <a:srgbClr val="00B8FF">
              <a:alpha val="1503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Обучение и валидация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cxnSp>
        <p:nvCxnSpPr>
          <p:cNvPr id="19" name="Прямая со стрелкой 18"/>
          <p:cNvCxnSpPr>
            <a:stCxn id="8" idx="3"/>
            <a:endCxn id="14" idx="1"/>
          </p:cNvCxnSpPr>
          <p:nvPr/>
        </p:nvCxnSpPr>
        <p:spPr bwMode="auto">
          <a:xfrm>
            <a:off x="6454775" y="2325605"/>
            <a:ext cx="310614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Прямая со стрелкой 20"/>
          <p:cNvCxnSpPr>
            <a:stCxn id="9" idx="3"/>
          </p:cNvCxnSpPr>
          <p:nvPr/>
        </p:nvCxnSpPr>
        <p:spPr bwMode="auto">
          <a:xfrm>
            <a:off x="6454774" y="3104422"/>
            <a:ext cx="322562" cy="895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Прямая со стрелкой 26"/>
          <p:cNvCxnSpPr/>
          <p:nvPr/>
        </p:nvCxnSpPr>
        <p:spPr bwMode="auto">
          <a:xfrm flipH="1">
            <a:off x="7164288" y="3598192"/>
            <a:ext cx="554435" cy="91092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Закрывающая квадратная скобка 27"/>
          <p:cNvSpPr/>
          <p:nvPr/>
        </p:nvSpPr>
        <p:spPr bwMode="auto">
          <a:xfrm>
            <a:off x="5011416" y="4063834"/>
            <a:ext cx="175726" cy="1650528"/>
          </a:xfrm>
          <a:prstGeom prst="rightBracket">
            <a:avLst/>
          </a:prstGeom>
          <a:solidFill>
            <a:srgbClr val="00B8FF">
              <a:alpha val="17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94346" y="4421374"/>
            <a:ext cx="17170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Модуль для определения тональности  эмодзи</a:t>
            </a:r>
            <a:endParaRPr lang="ru-RU" sz="14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30" name="Открывающая квадратная скобка 29"/>
          <p:cNvSpPr/>
          <p:nvPr/>
        </p:nvSpPr>
        <p:spPr bwMode="auto">
          <a:xfrm>
            <a:off x="3193163" y="4083626"/>
            <a:ext cx="165856" cy="1639723"/>
          </a:xfrm>
          <a:prstGeom prst="leftBracket">
            <a:avLst/>
          </a:prstGeom>
          <a:solidFill>
            <a:srgbClr val="00B8FF">
              <a:alpha val="14433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pic>
        <p:nvPicPr>
          <p:cNvPr id="31" name="Рисунок 30" descr="Мозг контур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680769" y="4021755"/>
            <a:ext cx="1753344" cy="1753344"/>
          </a:xfrm>
          <a:prstGeom prst="rect">
            <a:avLst/>
          </a:prstGeom>
        </p:spPr>
      </p:pic>
      <p:pic>
        <p:nvPicPr>
          <p:cNvPr id="34" name="Рисунок 33" descr="Значок &quot;Подписаться&quot; контур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47033" y="4643926"/>
            <a:ext cx="490344" cy="490344"/>
          </a:xfrm>
          <a:prstGeom prst="rect">
            <a:avLst/>
          </a:prstGeom>
        </p:spPr>
      </p:pic>
      <p:sp>
        <p:nvSpPr>
          <p:cNvPr id="22" name="Скругленный прямоугольник 21"/>
          <p:cNvSpPr/>
          <p:nvPr/>
        </p:nvSpPr>
        <p:spPr bwMode="auto">
          <a:xfrm>
            <a:off x="2417631" y="2181517"/>
            <a:ext cx="1882775" cy="1440160"/>
          </a:xfrm>
          <a:prstGeom prst="roundRect">
            <a:avLst/>
          </a:prstGeom>
          <a:solidFill>
            <a:srgbClr val="00B8FF">
              <a:alpha val="1503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 bwMode="auto">
          <a:xfrm>
            <a:off x="2417631" y="2181517"/>
            <a:ext cx="1298445" cy="1440160"/>
          </a:xfrm>
          <a:prstGeom prst="roundRect">
            <a:avLst/>
          </a:prstGeom>
          <a:solidFill>
            <a:srgbClr val="00B8FF">
              <a:alpha val="49782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Обучающий массив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1000CC"/>
              </a:solidFill>
              <a:effectLst/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cxnSp>
        <p:nvCxnSpPr>
          <p:cNvPr id="32" name="Прямая со стрелкой 31"/>
          <p:cNvCxnSpPr>
            <a:stCxn id="23" idx="3"/>
            <a:endCxn id="8" idx="1"/>
          </p:cNvCxnSpPr>
          <p:nvPr/>
        </p:nvCxnSpPr>
        <p:spPr bwMode="auto">
          <a:xfrm flipV="1">
            <a:off x="3716076" y="2325605"/>
            <a:ext cx="855924" cy="57599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>
          <a:xfrm>
            <a:off x="5025835" y="5679876"/>
            <a:ext cx="1882775" cy="434975"/>
          </a:xfrm>
        </p:spPr>
        <p:txBody>
          <a:bodyPr/>
          <a:lstStyle/>
          <a:p>
            <a:pPr>
              <a:defRPr/>
            </a:pPr>
            <a:r>
              <a:rPr lang="ru-RU" altLang="ru-RU" dirty="0"/>
              <a:t>19.02.18</a:t>
            </a:r>
            <a:endParaRPr lang="ru-RU" alt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85341" y="1425912"/>
            <a:ext cx="51652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Модуль для определения тональности эмодзи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Этапы разработки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575" y="1816633"/>
            <a:ext cx="87110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Метод определения тональности – словарный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  <a:p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Используем материалы исследований (справочник эмодзи) </a:t>
            </a:r>
            <a:r>
              <a:rPr lang="en-GB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“Emoji for Natural Language Processing” Wang Ye, Meng Zhao Prof. Dr. Roger </a:t>
            </a:r>
            <a:r>
              <a:rPr lang="en-GB" dirty="0" err="1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Wattenhofer</a:t>
            </a:r>
            <a:r>
              <a:rPr lang="en-GB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, May 25, 2021 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pic>
        <p:nvPicPr>
          <p:cNvPr id="9" name="Рисунок 8" descr="Контур замешательства на лица со сплошной заливкой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633288" y="3978016"/>
            <a:ext cx="511049" cy="511049"/>
          </a:xfrm>
          <a:prstGeom prst="rect">
            <a:avLst/>
          </a:prstGeom>
        </p:spPr>
      </p:pic>
      <p:pic>
        <p:nvPicPr>
          <p:cNvPr id="11" name="Рисунок 10" descr="Контур ангельского лица со сплошной заливкой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64761" y="4268520"/>
            <a:ext cx="511049" cy="511049"/>
          </a:xfrm>
          <a:prstGeom prst="rect">
            <a:avLst/>
          </a:prstGeom>
        </p:spPr>
      </p:pic>
      <p:pic>
        <p:nvPicPr>
          <p:cNvPr id="17" name="Рисунок 16" descr="Назад со сплошной заливкой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200000">
            <a:off x="2874269" y="4478677"/>
            <a:ext cx="648960" cy="648960"/>
          </a:xfrm>
          <a:prstGeom prst="rect">
            <a:avLst/>
          </a:prstGeom>
        </p:spPr>
      </p:pic>
      <p:pic>
        <p:nvPicPr>
          <p:cNvPr id="19" name="Рисунок 18" descr="Назад со сплошной заливкой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5400000">
            <a:off x="2489538" y="4478676"/>
            <a:ext cx="648960" cy="648960"/>
          </a:xfrm>
          <a:prstGeom prst="rect">
            <a:avLst/>
          </a:prstGeom>
        </p:spPr>
      </p:pic>
      <p:pic>
        <p:nvPicPr>
          <p:cNvPr id="21" name="Рисунок 20" descr="Контур злого лица со сплошной заливкой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91910" y="4018725"/>
            <a:ext cx="426690" cy="426690"/>
          </a:xfrm>
          <a:prstGeom prst="rect">
            <a:avLst/>
          </a:prstGeom>
        </p:spPr>
      </p:pic>
      <p:pic>
        <p:nvPicPr>
          <p:cNvPr id="23" name="Рисунок 22" descr="Двоичный контур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651474" y="5124716"/>
            <a:ext cx="648960" cy="648960"/>
          </a:xfrm>
          <a:prstGeom prst="rect">
            <a:avLst/>
          </a:prstGeom>
        </p:spPr>
      </p:pic>
      <p:pic>
        <p:nvPicPr>
          <p:cNvPr id="26" name="Рисунок 25" descr="Субтитры контур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51626" y="2981288"/>
            <a:ext cx="964626" cy="914400"/>
          </a:xfrm>
          <a:prstGeom prst="rect">
            <a:avLst/>
          </a:prstGeom>
        </p:spPr>
      </p:pic>
      <p:pic>
        <p:nvPicPr>
          <p:cNvPr id="30" name="Рисунок 29" descr="Документ контур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88358" y="3983761"/>
            <a:ext cx="725061" cy="725061"/>
          </a:xfrm>
          <a:prstGeom prst="rect">
            <a:avLst/>
          </a:prstGeom>
        </p:spPr>
      </p:pic>
      <p:pic>
        <p:nvPicPr>
          <p:cNvPr id="31" name="Рисунок 30" descr="Контур замешательства на лица со сплошной заливкой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08350" y="2841874"/>
            <a:ext cx="515164" cy="515164"/>
          </a:xfrm>
          <a:prstGeom prst="rect">
            <a:avLst/>
          </a:prstGeom>
        </p:spPr>
      </p:pic>
      <p:pic>
        <p:nvPicPr>
          <p:cNvPr id="32" name="Рисунок 31" descr="Контур ангельского лица со сплошной заливкой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726550" y="3012748"/>
            <a:ext cx="515164" cy="515164"/>
          </a:xfrm>
          <a:prstGeom prst="rect">
            <a:avLst/>
          </a:prstGeom>
        </p:spPr>
      </p:pic>
      <p:pic>
        <p:nvPicPr>
          <p:cNvPr id="33" name="Рисунок 32" descr="Контур злого лица со сплошной заливкой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2097997" y="2884189"/>
            <a:ext cx="430126" cy="430126"/>
          </a:xfrm>
          <a:prstGeom prst="rect">
            <a:avLst/>
          </a:prstGeom>
        </p:spPr>
      </p:pic>
      <p:cxnSp>
        <p:nvCxnSpPr>
          <p:cNvPr id="35" name="Прямая со стрелкой 34"/>
          <p:cNvCxnSpPr>
            <a:endCxn id="32" idx="2"/>
          </p:cNvCxnSpPr>
          <p:nvPr/>
        </p:nvCxnSpPr>
        <p:spPr bwMode="auto">
          <a:xfrm>
            <a:off x="1247027" y="3527912"/>
            <a:ext cx="737105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Прямая со стрелкой 36"/>
          <p:cNvCxnSpPr/>
          <p:nvPr/>
        </p:nvCxnSpPr>
        <p:spPr bwMode="auto">
          <a:xfrm>
            <a:off x="1020412" y="3589678"/>
            <a:ext cx="198248" cy="44625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Прямая со стрелкой 38"/>
          <p:cNvCxnSpPr/>
          <p:nvPr/>
        </p:nvCxnSpPr>
        <p:spPr bwMode="auto">
          <a:xfrm flipV="1">
            <a:off x="3810665" y="3502598"/>
            <a:ext cx="402800" cy="1607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Прямая со стрелкой 41"/>
          <p:cNvCxnSpPr/>
          <p:nvPr/>
        </p:nvCxnSpPr>
        <p:spPr bwMode="auto">
          <a:xfrm>
            <a:off x="1218660" y="4644322"/>
            <a:ext cx="0" cy="34284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6" name="Рисунок 45" descr="Открытая книга контур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976909" y="3069361"/>
            <a:ext cx="914400" cy="914400"/>
          </a:xfrm>
          <a:prstGeom prst="rect">
            <a:avLst/>
          </a:prstGeom>
        </p:spPr>
      </p:pic>
      <p:pic>
        <p:nvPicPr>
          <p:cNvPr id="51" name="Рисунок 50" descr="Мозг контур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661266" y="4852360"/>
            <a:ext cx="1018824" cy="1018824"/>
          </a:xfrm>
          <a:prstGeom prst="rect">
            <a:avLst/>
          </a:prstGeom>
        </p:spPr>
      </p:pic>
      <p:cxnSp>
        <p:nvCxnSpPr>
          <p:cNvPr id="55" name="Прямая со стрелкой 54"/>
          <p:cNvCxnSpPr>
            <a:stCxn id="32" idx="2"/>
          </p:cNvCxnSpPr>
          <p:nvPr/>
        </p:nvCxnSpPr>
        <p:spPr bwMode="auto">
          <a:xfrm>
            <a:off x="1984132" y="3527912"/>
            <a:ext cx="1095161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7" name="Рисунок 56" descr="Контур замешательства на лица со сплошной заливкой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160562" y="3248558"/>
            <a:ext cx="464652" cy="464652"/>
          </a:xfrm>
          <a:prstGeom prst="rect">
            <a:avLst/>
          </a:prstGeom>
        </p:spPr>
      </p:pic>
      <p:pic>
        <p:nvPicPr>
          <p:cNvPr id="58" name="Рисунок 57" descr="Контур ангельского лица со сплошной заливкой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82080" y="2890779"/>
            <a:ext cx="451115" cy="451115"/>
          </a:xfrm>
          <a:prstGeom prst="rect">
            <a:avLst/>
          </a:prstGeom>
        </p:spPr>
      </p:pic>
      <p:pic>
        <p:nvPicPr>
          <p:cNvPr id="59" name="Рисунок 58" descr="Контур злого лица со сплошной заливкой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72632" y="3617845"/>
            <a:ext cx="449978" cy="44997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4188133" y="2739963"/>
                <a:ext cx="4678517" cy="29912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50000"/>
                  </a:lnSpc>
                </a:pPr>
                <a:r>
                  <a:rPr lang="ru-RU" sz="1800" dirty="0">
                    <a:solidFill>
                      <a:srgbClr val="1000CC"/>
                    </a:solidFill>
                    <a:effectLst/>
                    <a:latin typeface="Times New Roman" panose="02020603050405020304" pitchFamily="16" charset="0"/>
                    <a:ea typeface="Calibri" panose="020F0502020204030204" pitchFamily="34" charset="0"/>
                    <a:cs typeface="Times New Roman" panose="02020603050405020304" pitchFamily="16" charset="0"/>
                  </a:rPr>
                  <a:t>Для оценки средней тональности всех эмодзи в тексте будем использовать формулу среднего для всех эмодзи из текста.</a:t>
                </a:r>
                <a:endParaRPr lang="ru-RU" sz="1800" dirty="0">
                  <a:solidFill>
                    <a:srgbClr val="1000CC"/>
                  </a:solidFill>
                  <a:effectLst/>
                  <a:latin typeface="Times New Roman" panose="02020603050405020304" pitchFamily="16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  <a:p>
                <a:pPr marL="457200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sSubPr>
                        <m:e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𝑇</m:t>
                          </m:r>
                        </m:e>
                        <m:sub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𝐸</m:t>
                          </m:r>
                        </m:sub>
                      </m:sSub>
                      <m:r>
                        <a:rPr lang="ru-RU" sz="1800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=</m:t>
                      </m:r>
                      <m:f>
                        <m:f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fPr>
                        <m:num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Pr>
                            <m:e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𝑖</m:t>
                          </m:r>
                        </m:sub>
                        <m:sup>
                          <m:sSub>
                            <m:sSub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Pr>
                            <m:e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𝐸</m:t>
                              </m:r>
                            </m:sub>
                          </m:sSub>
                        </m:sup>
                        <m:e>
                          <m:sSubSup>
                            <m:sSubSup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SupPr>
                            <m:e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𝐸</m:t>
                              </m:r>
                            </m:sub>
                            <m:sup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𝑖</m:t>
                              </m:r>
                            </m:sup>
                          </m:sSubSup>
                        </m:e>
                      </m:nary>
                      <m:r>
                        <a:rPr lang="ru-RU" sz="1800" i="1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  </m:t>
                      </m:r>
                    </m:oMath>
                  </m:oMathPara>
                </a14:m>
                <a:endParaRPr lang="ru-RU" sz="1800" dirty="0">
                  <a:solidFill>
                    <a:srgbClr val="1000CC"/>
                  </a:solidFill>
                  <a:effectLst/>
                  <a:latin typeface="Times New Roman" panose="02020603050405020304" pitchFamily="16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8133" y="2739963"/>
                <a:ext cx="4678517" cy="2991268"/>
              </a:xfrm>
              <a:prstGeom prst="rect">
                <a:avLst/>
              </a:prstGeom>
              <a:blipFill rotWithShape="1">
                <a:blip r:embed="rId27"/>
                <a:stretch>
                  <a:fillRect l="-7" t="-19" r="3" b="12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Прямая со стрелкой 64"/>
          <p:cNvCxnSpPr>
            <a:stCxn id="59" idx="1"/>
          </p:cNvCxnSpPr>
          <p:nvPr/>
        </p:nvCxnSpPr>
        <p:spPr bwMode="auto">
          <a:xfrm flipH="1">
            <a:off x="3298543" y="3842834"/>
            <a:ext cx="874089" cy="53667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7" name="Рисунок 76" descr="Контур одурманенного лица со сплошной заливкой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167952" y="3323273"/>
            <a:ext cx="243834" cy="243834"/>
          </a:xfrm>
          <a:prstGeom prst="rect">
            <a:avLst/>
          </a:prstGeom>
        </p:spPr>
      </p:pic>
      <p:pic>
        <p:nvPicPr>
          <p:cNvPr id="82" name="Рисунок 81" descr="Перемотка назад контур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 rot="16200000">
            <a:off x="1577765" y="579779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Этапы разработки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23739" y="2520555"/>
                <a:ext cx="3825552" cy="1400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:r>
                  <a:rPr lang="ru-RU" sz="1800" dirty="0">
                    <a:solidFill>
                      <a:srgbClr val="1000CC"/>
                    </a:solidFill>
                    <a:effectLst/>
                    <a:latin typeface="Times New Roman" panose="02020603050405020304" pitchFamily="16" charset="0"/>
                    <a:ea typeface="Calibri" panose="020F0502020204030204" pitchFamily="34" charset="0"/>
                    <a:cs typeface="Times New Roman" panose="02020603050405020304" pitchFamily="16" charset="0"/>
                  </a:rPr>
                  <a:t>Формула среднего арифметического:</a:t>
                </a:r>
                <a:endParaRPr lang="ru-RU" sz="1800" dirty="0">
                  <a:solidFill>
                    <a:srgbClr val="1000CC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𝑇</m:t>
                          </m:r>
                        </m:e>
                        <m:sub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𝛼</m:t>
                          </m:r>
                        </m:e>
                      </m:d>
                      <m:r>
                        <a:rPr lang="ru-RU" sz="1800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=</m:t>
                      </m:r>
                      <m:f>
                        <m:f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𝑁</m:t>
                              </m:r>
                            </m:sub>
                          </m:sSub>
                          <m:r>
                            <a:rPr lang="ru-RU" sz="1800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+</m:t>
                          </m:r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𝛼</m:t>
                          </m:r>
                          <m:sSub>
                            <m:sSub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1</m:t>
                          </m:r>
                          <m:r>
                            <a:rPr lang="ru-RU" sz="1800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+</m:t>
                          </m:r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𝛼</m:t>
                          </m:r>
                        </m:den>
                      </m:f>
                      <m:r>
                        <a:rPr lang="ru-RU" sz="1800" i="1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  </m:t>
                      </m:r>
                    </m:oMath>
                  </m:oMathPara>
                </a14:m>
                <a:endParaRPr lang="ru-RU" sz="1800" dirty="0">
                  <a:solidFill>
                    <a:srgbClr val="1000CC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  <a:p>
                <a:endParaRPr lang="ru-RU" dirty="0">
                  <a:solidFill>
                    <a:srgbClr val="1000CC"/>
                  </a:solidFill>
                  <a:latin typeface="Times New Roman" panose="02020603050405020304" pitchFamily="16" charset="0"/>
                  <a:cs typeface="Times New Roman" panose="02020603050405020304" pitchFamily="16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39" y="2520555"/>
                <a:ext cx="3825552" cy="1400320"/>
              </a:xfrm>
              <a:prstGeom prst="rect">
                <a:avLst/>
              </a:prstGeom>
              <a:blipFill rotWithShape="1">
                <a:blip r:embed="rId1"/>
                <a:stretch>
                  <a:fillRect l="-4" t="-17" r="12" b="2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39552" y="1431680"/>
            <a:ext cx="74523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Определение совокупной тональности</a:t>
            </a:r>
            <a:endParaRPr lang="ru-RU" sz="1800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38953" y="4840539"/>
          <a:ext cx="5688631" cy="1368679"/>
        </p:xfrm>
        <a:graphic>
          <a:graphicData uri="http://schemas.openxmlformats.org/drawingml/2006/table">
            <a:tbl>
              <a:tblPr firstRow="1" firstCol="1" bandRow="1"/>
              <a:tblGrid>
                <a:gridCol w="946233"/>
                <a:gridCol w="447551"/>
                <a:gridCol w="1018684"/>
                <a:gridCol w="1086596"/>
                <a:gridCol w="1018684"/>
                <a:gridCol w="117088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Формула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  <a:sym typeface="Symbol" panose="05050102010706020507" pitchFamily="2" charset="2"/>
                        </a:rPr>
                        <a:t>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Accuracy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Precision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 err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Recall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F1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T1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1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0.697248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0.841154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0.661518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0.648638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T2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1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0.655963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0.795187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0.535702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0.566040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T3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1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0.701835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0.812452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0.670093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a:t>0.676250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T1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0.628440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0.668996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0.497102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0.526885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T3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0.610092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0.711362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0.496880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0.574062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555776" y="3468912"/>
                <a:ext cx="4599214" cy="14185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:r>
                  <a:rPr lang="ru-RU" sz="1800" dirty="0">
                    <a:solidFill>
                      <a:srgbClr val="1000CC"/>
                    </a:solidFill>
                    <a:effectLst/>
                    <a:latin typeface="Times New Roman" panose="02020603050405020304" pitchFamily="16" charset="0"/>
                    <a:ea typeface="Calibri" panose="020F0502020204030204" pitchFamily="34" charset="0"/>
                    <a:cs typeface="Times New Roman" panose="02020603050405020304" pitchFamily="16" charset="0"/>
                  </a:rPr>
                  <a:t>Формула среднего квадратического:</a:t>
                </a:r>
                <a:endParaRPr lang="ru-RU" sz="1800" dirty="0">
                  <a:solidFill>
                    <a:srgbClr val="1000CC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𝑇</m:t>
                          </m:r>
                        </m:e>
                        <m:sub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𝛼</m:t>
                          </m:r>
                        </m:e>
                      </m:d>
                      <m:r>
                        <a:rPr lang="ru-RU" sz="1800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ru-RU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ru-RU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ru-RU" sz="1800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+</m:t>
                              </m:r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𝛼</m:t>
                              </m:r>
                              <m:sSubSup>
                                <m:sSubSupPr>
                                  <m:ctrlPr>
                                    <a:rPr lang="ru-RU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  <m:t>𝐸</m:t>
                                  </m:r>
                                </m:sub>
                                <m:sup>
                                  <m:r>
                                    <a:rPr lang="ru-RU" sz="1800" i="1">
                                      <a:solidFill>
                                        <a:srgbClr val="1000CC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6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1</m:t>
                              </m:r>
                              <m:r>
                                <a:rPr lang="ru-RU" sz="1800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+</m:t>
                              </m:r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𝛼</m:t>
                              </m:r>
                            </m:den>
                          </m:f>
                        </m:e>
                      </m:rad>
                      <m:r>
                        <a:rPr lang="ru-RU" sz="1800" i="1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  </m:t>
                      </m:r>
                    </m:oMath>
                  </m:oMathPara>
                </a14:m>
                <a:endParaRPr lang="ru-RU" sz="1800" dirty="0">
                  <a:solidFill>
                    <a:srgbClr val="1000CC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468912"/>
                <a:ext cx="4599214" cy="1418530"/>
              </a:xfrm>
              <a:prstGeom prst="rect">
                <a:avLst/>
              </a:prstGeom>
              <a:blipFill rotWithShape="1">
                <a:blip r:embed="rId2"/>
                <a:stretch>
                  <a:fillRect l="-12" t="-38" r="10" b="34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6027584" y="4683802"/>
            <a:ext cx="3276070" cy="1899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1600" dirty="0">
                <a:solidFill>
                  <a:srgbClr val="1000CC"/>
                </a:solidFill>
                <a:effectLst/>
                <a:latin typeface="Times New Roman" panose="02020603050405020304" pitchFamily="16" charset="0"/>
                <a:ea typeface="Calibri" panose="020F0502020204030204" pitchFamily="34" charset="0"/>
                <a:cs typeface="Times New Roman" panose="02020603050405020304" pitchFamily="16" charset="0"/>
              </a:rPr>
              <a:t>Исходя из данной таблицы можно сделать вывод, что наиболее подходящей для данной задачи является формула Т3 - Формула среднего квадратичного.</a:t>
            </a:r>
            <a:endParaRPr lang="ru-RU" sz="1600" dirty="0">
              <a:solidFill>
                <a:srgbClr val="1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930140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Для определения суммарного значения будем тестировать 3 формулы</a:t>
            </a:r>
            <a:r>
              <a:rPr lang="en-US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:</a:t>
            </a:r>
            <a:endParaRPr lang="en-US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498235" y="2546036"/>
                <a:ext cx="4680856" cy="9355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:r>
                  <a:rPr lang="ru-RU" sz="1800" dirty="0">
                    <a:solidFill>
                      <a:srgbClr val="1000CC"/>
                    </a:solidFill>
                    <a:effectLst/>
                    <a:latin typeface="Times New Roman" panose="02020603050405020304" pitchFamily="16" charset="0"/>
                    <a:ea typeface="Calibri" panose="020F0502020204030204" pitchFamily="34" charset="0"/>
                    <a:cs typeface="Times New Roman" panose="02020603050405020304" pitchFamily="16" charset="0"/>
                  </a:rPr>
                  <a:t>Формула среднего геометрического:</a:t>
                </a:r>
                <a:endParaRPr lang="ru-RU" sz="1800" dirty="0">
                  <a:solidFill>
                    <a:srgbClr val="1000CC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  <a:p>
                <a:pPr>
                  <a:spcBef>
                    <a:spcPts val="900"/>
                  </a:spcBef>
                  <a:spcAft>
                    <a:spcPts val="9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𝑇</m:t>
                          </m:r>
                        </m:e>
                        <m:sub>
                          <m: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  <m:t>2</m:t>
                          </m:r>
                        </m:sub>
                      </m:sSub>
                      <m:r>
                        <a:rPr lang="ru-RU" sz="1800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1800" i="1">
                              <a:solidFill>
                                <a:srgbClr val="1000CC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6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𝑁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1000CC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6" charset="0"/>
                                </a:rPr>
                                <m:t>𝐸</m:t>
                              </m:r>
                            </m:sub>
                          </m:sSub>
                        </m:e>
                      </m:rad>
                      <m:r>
                        <a:rPr lang="ru-RU" sz="1800" i="1">
                          <a:solidFill>
                            <a:srgbClr val="1000CC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6" charset="0"/>
                        </a:rPr>
                        <m:t>  </m:t>
                      </m:r>
                    </m:oMath>
                  </m:oMathPara>
                </a14:m>
                <a:endParaRPr lang="ru-RU" sz="1800" dirty="0">
                  <a:solidFill>
                    <a:srgbClr val="1000CC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6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235" y="2546036"/>
                <a:ext cx="4680856" cy="935577"/>
              </a:xfrm>
              <a:prstGeom prst="rect">
                <a:avLst/>
              </a:prstGeom>
              <a:blipFill rotWithShape="1">
                <a:blip r:embed="rId3"/>
                <a:stretch>
                  <a:fillRect l="-11" t="-34" r="4" b="58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spc="-20" dirty="0">
                <a:latin typeface="Times New Roman" panose="02020603050405020304" pitchFamily="16" charset="0"/>
                <a:cs typeface="Times New Roman" panose="02020603050405020304" pitchFamily="16" charset="0"/>
              </a:rPr>
              <a:t>Этапы разработки</a:t>
            </a:r>
            <a:endParaRPr lang="ru-RU" b="1" kern="0" spc="-20" dirty="0"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sp>
        <p:nvSpPr>
          <p:cNvPr id="5" name="Дата 1"/>
          <p:cNvSpPr txBox="1"/>
          <p:nvPr/>
        </p:nvSpPr>
        <p:spPr bwMode="auto">
          <a:xfrm>
            <a:off x="3203848" y="6365874"/>
            <a:ext cx="2890887" cy="4349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>
            <a:normAutofit/>
          </a:bodyPr>
          <a:lstStyle>
            <a:defPPr>
              <a:defRPr lang="en-GB"/>
            </a:defPPr>
            <a:lvl1pPr algn="l" defTabSz="449580" rtl="0" eaLnBrk="0" fontAlgn="base" hangingPunct="0"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kern="1200">
                <a:solidFill>
                  <a:srgbClr val="FFFFFF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1pPr>
            <a:lvl2pPr marL="742950" indent="-28575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2pPr>
            <a:lvl3pPr marL="11430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3pPr>
            <a:lvl4pPr marL="16002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4pPr>
            <a:lvl5pPr marL="2057400" indent="-228600" algn="l" defTabSz="44958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ru-RU" altLang="ru-RU"/>
              <a:t>19.02.18</a:t>
            </a:r>
            <a:endParaRPr lang="ru-RU" altLang="ru-RU"/>
          </a:p>
        </p:txBody>
      </p:sp>
      <p:sp>
        <p:nvSpPr>
          <p:cNvPr id="6" name="TextBox 5"/>
          <p:cNvSpPr txBox="1"/>
          <p:nvPr/>
        </p:nvSpPr>
        <p:spPr>
          <a:xfrm>
            <a:off x="-5071" y="6467785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1498599"/>
            <a:ext cx="45774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1000CC"/>
                </a:solidFill>
                <a:latin typeface="Times New Roman" panose="02020603050405020304" pitchFamily="16" charset="0"/>
                <a:cs typeface="Times New Roman" panose="02020603050405020304" pitchFamily="16" charset="0"/>
              </a:rPr>
              <a:t>Анализ работы системы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536" y="3468242"/>
          <a:ext cx="6819900" cy="1473200"/>
        </p:xfrm>
        <a:graphic>
          <a:graphicData uri="http://schemas.openxmlformats.org/drawingml/2006/table">
            <a:tbl>
              <a:tblPr firstRow="1" firstCol="1" bandRow="1"/>
              <a:tblGrid>
                <a:gridCol w="2197100"/>
                <a:gridCol w="1054100"/>
                <a:gridCol w="1193800"/>
                <a:gridCol w="1244600"/>
                <a:gridCol w="1130300"/>
              </a:tblGrid>
              <a:tr h="254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Модель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Accuracy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Precision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Recall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F1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System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0.7195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0.841357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0.687745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0.692730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Only </a:t>
                      </a:r>
                      <a:r>
                        <a:rPr lang="ru-RU" sz="1400" b="1" dirty="0" err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text-model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0.677615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0.795646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0.695049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0.679060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Cointegrated/rubert-tiny2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0.6150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0.525621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0.610347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0.542473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Seara/rubert-tiny2-russian-sentiment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0.6665</a:t>
                      </a:r>
                      <a:endParaRPr lang="ru-RU" sz="140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0.623133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0.651152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1000CC"/>
                          </a:solidFill>
                          <a:effectLst/>
                          <a:latin typeface="Times New Roman" panose="02020603050405020304" pitchFamily="16" charset="0"/>
                          <a:ea typeface="Times New Roman" panose="02020603050405020304" pitchFamily="16" charset="0"/>
                          <a:cs typeface="Times New Roman" panose="02020603050405020304" pitchFamily="16" charset="0"/>
                        </a:rPr>
                        <a:t>0.621181</a:t>
                      </a:r>
                      <a:endParaRPr lang="ru-RU" sz="1400" dirty="0">
                        <a:solidFill>
                          <a:srgbClr val="1000CC"/>
                        </a:solidFill>
                        <a:effectLst/>
                        <a:latin typeface="Times New Roman" panose="02020603050405020304" pitchFamily="16" charset="0"/>
                        <a:ea typeface="Calibri" panose="020F0502020204030204" pitchFamily="34" charset="0"/>
                        <a:cs typeface="Times New Roman" panose="02020603050405020304" pitchFamily="16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3528" y="2224354"/>
            <a:ext cx="45774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1000CC"/>
                </a:solidFill>
                <a:effectLst/>
                <a:latin typeface="Times New Roman" panose="02020603050405020304" pitchFamily="16" charset="0"/>
                <a:ea typeface="Calibri" panose="020F0502020204030204" pitchFamily="34" charset="0"/>
                <a:cs typeface="Times New Roman" panose="02020603050405020304" pitchFamily="16" charset="0"/>
              </a:rPr>
              <a:t>Для оценки эффективности и качества системы были проведены тесты с использованием сторонних нейронных сетей.</a:t>
            </a:r>
            <a:r>
              <a:rPr lang="ru-RU" dirty="0">
                <a:solidFill>
                  <a:srgbClr val="1000CC"/>
                </a:solidFill>
                <a:effectLst/>
                <a:latin typeface="Times New Roman" panose="02020603050405020304" pitchFamily="16" charset="0"/>
                <a:cs typeface="Times New Roman" panose="02020603050405020304" pitchFamily="16" charset="0"/>
              </a:rPr>
              <a:t> </a:t>
            </a:r>
            <a:endParaRPr lang="ru-RU" dirty="0">
              <a:solidFill>
                <a:srgbClr val="1000CC"/>
              </a:solidFill>
              <a:latin typeface="Times New Roman" panose="02020603050405020304" pitchFamily="16" charset="0"/>
              <a:cs typeface="Times New Roman" panose="02020603050405020304" pitchFamily="1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3581</Words>
  <Application>WPS Presentation</Application>
  <PresentationFormat>Экран (4:3)</PresentationFormat>
  <Paragraphs>317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Microsoft YaHei</vt:lpstr>
      <vt:lpstr>Times New Roman Cyr</vt:lpstr>
      <vt:lpstr>Segoe UI</vt:lpstr>
      <vt:lpstr>Aptos</vt:lpstr>
      <vt:lpstr>Calibri</vt:lpstr>
      <vt:lpstr>Cambria Math</vt:lpstr>
      <vt:lpstr>Symbol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ФАКУЛЬТЕТЕ ВМК МГУ ИМ. М.В. ЛОМОНОСОВА</dc:title>
  <dc:creator>Berezin</dc:creator>
  <cp:lastModifiedBy>RITA</cp:lastModifiedBy>
  <cp:revision>338</cp:revision>
  <cp:lastPrinted>2113-01-01T00:00:00Z</cp:lastPrinted>
  <dcterms:created xsi:type="dcterms:W3CDTF">2000-12-25T11:02:00Z</dcterms:created>
  <dcterms:modified xsi:type="dcterms:W3CDTF">2025-10-10T10:11:42Z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37905CA948CC42158855D157F20B2CF9_12</vt:lpwstr>
  </property>
  <property fmtid="{D5CDD505-2E9C-101B-9397-08002B2CF9AE}" pid="3" name="KSOProductBuildVer">
    <vt:lpwstr>1049-12.2.0.21546</vt:lpwstr>
  </property>
</Properties>
</file>