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12" r:id="rId6"/>
    <p:sldId id="328" r:id="rId7"/>
    <p:sldId id="319" r:id="rId8"/>
    <p:sldId id="337" r:id="rId9"/>
    <p:sldId id="329" r:id="rId10"/>
    <p:sldId id="320" r:id="rId11"/>
    <p:sldId id="321" r:id="rId12"/>
    <p:sldId id="324" r:id="rId13"/>
    <p:sldId id="326" r:id="rId14"/>
    <p:sldId id="309" r:id="rId15"/>
    <p:sldId id="327" r:id="rId16"/>
  </p:sldIdLst>
  <p:sldSz cx="9144000" cy="6858000" type="screen4x3"/>
  <p:notesSz cx="6858000" cy="9144000"/>
  <p:defaultTextStyle>
    <a:defPPr>
      <a:defRPr lang="en-GB"/>
    </a:defPPr>
    <a:lvl1pPr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1pPr>
    <a:lvl2pPr marL="742950" indent="-28575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2pPr>
    <a:lvl3pPr marL="1143000" indent="-22860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3pPr>
    <a:lvl4pPr marL="1600200" indent="-22860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4pPr>
    <a:lvl5pPr marL="2057400" indent="-228600" algn="l" defTabSz="44958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едотов Михаил" initials="Ф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1B80"/>
    <a:srgbClr val="1000CC"/>
    <a:srgbClr val="000000"/>
    <a:srgbClr val="003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94"/>
  </p:normalViewPr>
  <p:slideViewPr>
    <p:cSldViewPr showGuides="1">
      <p:cViewPr varScale="1">
        <p:scale>
          <a:sx n="65" d="100"/>
          <a:sy n="65" d="100"/>
        </p:scale>
        <p:origin x="1336" y="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8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0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1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2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3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4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5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6" name="Text Box 1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7" name="Text Box 16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498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49775" cy="340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6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069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/>
          <a:p>
            <a:pPr lvl="0"/>
            <a:endParaRPr lang="ru-RU" altLang="ru-RU" noProof="0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defRPr>
            </a:lvl1pPr>
          </a:lstStyle>
          <a:p>
            <a:pPr>
              <a:defRPr/>
            </a:pPr>
            <a:r>
              <a:rPr lang="ru-RU" altLang="ru-RU"/>
              <a:t>06.02.02    About VMK faculty</a:t>
            </a:r>
            <a:endParaRPr lang="ru-RU" altLang="ru-RU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495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/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200" smtClean="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defRPr>
            </a:lvl1pPr>
          </a:lstStyle>
          <a:p>
            <a:pPr>
              <a:defRPr/>
            </a:pPr>
            <a:fld id="{2E097C45-5180-42FF-9AA5-9B5387514F9D}" type="slidenum">
              <a:rPr lang="ru-RU" altLang="ru-RU"/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1pPr>
    <a:lvl2pPr marL="742950" indent="-28575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2pPr>
    <a:lvl3pPr marL="11430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3pPr>
    <a:lvl4pPr marL="16002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4pPr>
    <a:lvl5pPr marL="2057400" indent="-228600" algn="l" defTabSz="44958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6" charset="0"/>
      <a:defRPr sz="1200" kern="1200">
        <a:solidFill>
          <a:srgbClr val="000000"/>
        </a:solidFill>
        <a:latin typeface="Times New Roman" panose="02020603050405020304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9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r>
              <a:rPr lang="ru-RU" altLang="ru-RU">
                <a:solidFill>
                  <a:srgbClr val="000000"/>
                </a:solidFill>
                <a:latin typeface="Times New Roman Cyr" charset="0"/>
              </a:rPr>
              <a:t>06.02.02    About VMK faculty</a:t>
            </a:r>
            <a:endParaRPr lang="ru-RU" altLang="ru-RU">
              <a:solidFill>
                <a:srgbClr val="000000"/>
              </a:solidFill>
              <a:latin typeface="Times New Roman Cyr" charset="0"/>
            </a:endParaRPr>
          </a:p>
        </p:txBody>
      </p:sp>
      <p:sp>
        <p:nvSpPr>
          <p:cNvPr id="21507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fld id="{27D87645-DD93-4C72-9A9A-C0000FE27758}" type="slidenum">
              <a:rPr lang="ru-RU" altLang="ru-RU">
                <a:solidFill>
                  <a:srgbClr val="000000"/>
                </a:solidFill>
                <a:latin typeface="Times New Roman Cyr" charset="0"/>
              </a:rPr>
            </a:fld>
            <a:endParaRPr lang="ru-RU" altLang="ru-RU">
              <a:solidFill>
                <a:srgbClr val="000000"/>
              </a:solidFill>
              <a:latin typeface="Times New Roman Cyr" charset="0"/>
            </a:endParaRPr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606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BFC2B043-341F-4FE6-8F59-FFCC3D6E6F2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9FBA2EA1-59FB-47E3-AF77-F63A32EF3879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  <a:t>06.02.02    About VMK faculty</a:t>
            </a:r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r">
              <a:buClrTx/>
              <a:buFontTx/>
              <a:buNone/>
            </a:pPr>
            <a:fld id="{0DE57C3F-E652-49D6-96DD-2B4D87A2A26C}" type="slidenum">
              <a:rPr lang="ru-RU" altLang="ru-RU" sz="1200">
                <a:solidFill>
                  <a:srgbClr val="000000"/>
                </a:solidFill>
                <a:latin typeface="Times New Roman Cyr" charset="0"/>
                <a:cs typeface="Segoe UI" panose="020B0502040204020203" charset="0"/>
              </a:rPr>
            </a:fld>
            <a:endParaRPr lang="ru-RU" altLang="ru-RU" sz="1200">
              <a:solidFill>
                <a:srgbClr val="000000"/>
              </a:solidFill>
              <a:latin typeface="Times New Roman Cyr" charset="0"/>
              <a:cs typeface="Segoe UI" panose="020B0502040204020203" charset="0"/>
            </a:endParaRPr>
          </a:p>
        </p:txBody>
      </p:sp>
      <p:sp>
        <p:nvSpPr>
          <p:cNvPr id="21514" name="Rectangle 7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5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9DEAF-70A3-4DF2-9638-AC5493C2FDF0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84439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2022</a:t>
            </a:r>
            <a:endParaRPr lang="ru-RU" sz="1400" dirty="0">
              <a:solidFill>
                <a:srgbClr val="1000CC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E6E0-B29F-4C34-8EA9-4C6E7168153A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46825" y="274638"/>
            <a:ext cx="1784350" cy="57991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203825" cy="57991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479F-7A0A-4420-BC74-CA0E4A5971F3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© Факультет ВМК МГУ, 2012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1FCD-F50E-4949-84F3-96E59F47F368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84439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2022</a:t>
            </a:r>
            <a:endParaRPr lang="ru-RU" sz="1400" dirty="0">
              <a:solidFill>
                <a:srgbClr val="1000CC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© Факультет ВМК МГУ, 2012</a:t>
            </a: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A179-4E58-4363-8009-CF356D0A5036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84439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2022</a:t>
            </a:r>
            <a:endParaRPr lang="ru-RU" sz="1400" dirty="0">
              <a:solidFill>
                <a:srgbClr val="1000C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494088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7088" y="1981200"/>
            <a:ext cx="3494087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FEFBE-035E-4CF5-B0DC-127EE2CB03D8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B592A-63D9-40AB-94E4-3C5F23772A2D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14E0D-0E24-4C1B-8A4A-CFC3380E01E5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B442-A87F-46E2-8075-2F2EA435D5A2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F2D2-409A-4A4D-AE8C-2DE43A5610D6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17D0-1B48-4A90-A0B9-C9B597C8B8B0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1371600" y="6248400"/>
            <a:ext cx="1882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492500" y="6400800"/>
            <a:ext cx="2873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© Факультет ВМК МГУ, 2012</a:t>
            </a:r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092950" y="6400800"/>
            <a:ext cx="1882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/>
          <a:lstStyle>
            <a:lvl1pPr>
              <a:buClrTx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B5A1B3-4086-43E2-B107-840877AE1504}" type="slidenum">
              <a:rPr lang="ru-RU" altLang="ru-RU"/>
            </a:fld>
            <a:r>
              <a:rPr lang="ru-RU" altLang="ru-RU"/>
              <a:t> / 17</a:t>
            </a:r>
            <a:endParaRPr lang="ru-RU" altLang="ru-RU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405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/>
          <a:lstStyle/>
          <a:p>
            <a:pPr lvl="0"/>
            <a:r>
              <a:rPr lang="en-GB" altLang="ru-RU"/>
              <a:t>Для правки структуры щёлкните мышью</a:t>
            </a:r>
            <a:endParaRPr lang="en-GB" altLang="ru-RU"/>
          </a:p>
          <a:p>
            <a:pPr lvl="1"/>
            <a:r>
              <a:rPr lang="en-GB" altLang="ru-RU"/>
              <a:t>Второй уровень структуры</a:t>
            </a:r>
            <a:endParaRPr lang="en-GB" altLang="ru-RU"/>
          </a:p>
          <a:p>
            <a:pPr lvl="2"/>
            <a:r>
              <a:rPr lang="en-GB" altLang="ru-RU"/>
              <a:t>Третий уровень структуры</a:t>
            </a:r>
            <a:endParaRPr lang="en-GB" altLang="ru-RU"/>
          </a:p>
          <a:p>
            <a:pPr lvl="3"/>
            <a:r>
              <a:rPr lang="en-GB" altLang="ru-RU"/>
              <a:t>Четвёртый уровень структуры</a:t>
            </a:r>
            <a:endParaRPr lang="en-GB" altLang="ru-RU"/>
          </a:p>
          <a:p>
            <a:pPr lvl="4"/>
            <a:r>
              <a:rPr lang="en-GB" altLang="ru-RU"/>
              <a:t>Пятый уровень структуры</a:t>
            </a:r>
            <a:endParaRPr lang="en-GB" altLang="ru-RU"/>
          </a:p>
          <a:p>
            <a:pPr lvl="4"/>
            <a:r>
              <a:rPr lang="en-GB" altLang="ru-RU"/>
              <a:t>Шестой уровень структуры</a:t>
            </a:r>
            <a:endParaRPr lang="en-GB" altLang="ru-RU"/>
          </a:p>
          <a:p>
            <a:pPr lvl="4"/>
            <a:r>
              <a:rPr lang="en-GB" altLang="ru-RU"/>
              <a:t>Седьмой уровень структуры</a:t>
            </a:r>
            <a:endParaRPr lang="en-GB" alt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74638"/>
            <a:ext cx="6359525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1" compatLnSpc="1"/>
          <a:lstStyle/>
          <a:p>
            <a:pPr lvl="0"/>
            <a:r>
              <a:rPr lang="en-GB" altLang="ru-RU"/>
              <a:t>Для правки текста заголовка щёлкните мышью</a:t>
            </a:r>
            <a:endParaRPr lang="en-GB" altLang="ru-RU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063DE8">
                  <a:alpha val="2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0" y="6384439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2022</a:t>
            </a:r>
            <a:endParaRPr lang="ru-RU" sz="1400" dirty="0">
              <a:solidFill>
                <a:srgbClr val="1000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44958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600">
          <a:solidFill>
            <a:srgbClr val="3905CD"/>
          </a:solidFill>
          <a:latin typeface="+mj-lt"/>
          <a:ea typeface="+mj-ea"/>
          <a:cs typeface="+mj-cs"/>
        </a:defRPr>
      </a:lvl1pPr>
      <a:lvl2pPr algn="l" defTabSz="44958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6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2pPr>
      <a:lvl3pPr algn="l" defTabSz="44958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6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3pPr>
      <a:lvl4pPr algn="l" defTabSz="44958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6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4pPr>
      <a:lvl5pPr algn="l" defTabSz="44958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6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5pPr>
      <a:lvl6pPr marL="2514600" indent="-228600" algn="l" defTabSz="44958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6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6pPr>
      <a:lvl7pPr marL="2971800" indent="-228600" algn="l" defTabSz="44958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6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7pPr>
      <a:lvl8pPr marL="3429000" indent="-228600" algn="l" defTabSz="44958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6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8pPr>
      <a:lvl9pPr marL="3886200" indent="-228600" algn="l" defTabSz="449580" rtl="0" eaLnBrk="0" fontAlgn="base" hangingPunct="0">
        <a:lnSpc>
          <a:spcPct val="89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600">
          <a:solidFill>
            <a:srgbClr val="3905CD"/>
          </a:solidFill>
          <a:latin typeface="Arial" panose="020B0604020202020204" pitchFamily="34" charset="0"/>
          <a:ea typeface="Microsoft YaHei" panose="020B0503020204020204" charset="-122"/>
        </a:defRPr>
      </a:lvl9pPr>
    </p:titleStyle>
    <p:bodyStyle>
      <a:lvl1pPr marL="342900" indent="-342900" algn="l" defTabSz="449580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b="1">
          <a:solidFill>
            <a:srgbClr val="3905CD"/>
          </a:solidFill>
          <a:latin typeface="+mn-lt"/>
          <a:ea typeface="+mn-ea"/>
          <a:cs typeface="+mn-cs"/>
        </a:defRPr>
      </a:lvl1pPr>
      <a:lvl2pPr marL="742950" indent="-285750" algn="l" defTabSz="449580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b="1">
          <a:solidFill>
            <a:srgbClr val="3905CD"/>
          </a:solidFill>
          <a:latin typeface="+mn-lt"/>
          <a:ea typeface="+mn-ea"/>
        </a:defRPr>
      </a:lvl2pPr>
      <a:lvl3pPr marL="1143000" indent="-228600" algn="l" defTabSz="449580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b="1">
          <a:solidFill>
            <a:srgbClr val="3905CD"/>
          </a:solidFill>
          <a:latin typeface="+mn-lt"/>
          <a:ea typeface="+mn-ea"/>
        </a:defRPr>
      </a:lvl3pPr>
      <a:lvl4pPr marL="1600200" indent="-228600" algn="l" defTabSz="449580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b="1">
          <a:solidFill>
            <a:srgbClr val="3905CD"/>
          </a:solidFill>
          <a:latin typeface="+mn-lt"/>
          <a:ea typeface="+mn-ea"/>
        </a:defRPr>
      </a:lvl4pPr>
      <a:lvl5pPr marL="2057400" indent="-228600" algn="l" defTabSz="449580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b="1">
          <a:solidFill>
            <a:srgbClr val="3905CD"/>
          </a:solidFill>
          <a:latin typeface="+mn-lt"/>
          <a:ea typeface="+mn-ea"/>
        </a:defRPr>
      </a:lvl5pPr>
      <a:lvl6pPr marL="2514600" indent="-228600" algn="l" defTabSz="449580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b="1">
          <a:solidFill>
            <a:srgbClr val="3905CD"/>
          </a:solidFill>
          <a:latin typeface="+mn-lt"/>
          <a:ea typeface="+mn-ea"/>
        </a:defRPr>
      </a:lvl6pPr>
      <a:lvl7pPr marL="2971800" indent="-228600" algn="l" defTabSz="449580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b="1">
          <a:solidFill>
            <a:srgbClr val="3905CD"/>
          </a:solidFill>
          <a:latin typeface="+mn-lt"/>
          <a:ea typeface="+mn-ea"/>
        </a:defRPr>
      </a:lvl7pPr>
      <a:lvl8pPr marL="3429000" indent="-228600" algn="l" defTabSz="449580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b="1">
          <a:solidFill>
            <a:srgbClr val="3905CD"/>
          </a:solidFill>
          <a:latin typeface="+mn-lt"/>
          <a:ea typeface="+mn-ea"/>
        </a:defRPr>
      </a:lvl8pPr>
      <a:lvl9pPr marL="3886200" indent="-228600" algn="l" defTabSz="449580" rtl="0" eaLnBrk="0" fontAlgn="base" hangingPunct="0">
        <a:lnSpc>
          <a:spcPct val="89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6" charset="0"/>
        <a:defRPr sz="2000" b="1">
          <a:solidFill>
            <a:srgbClr val="3905CD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079500" y="215900"/>
            <a:ext cx="717391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 anchorCtr="1"/>
          <a:lstStyle>
            <a:lvl1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1pPr>
            <a:lvl2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80"/>
                </a:solidFill>
              </a:rPr>
              <a:t>Факультет вычислительной математики и кибернетики</a:t>
            </a:r>
            <a:endParaRPr lang="ru-RU" altLang="ru-RU" sz="2800" b="1" dirty="0">
              <a:solidFill>
                <a:srgbClr val="000080"/>
              </a:solidFill>
            </a:endParaRPr>
          </a:p>
          <a:p>
            <a:pPr algn="ctr">
              <a:lnSpc>
                <a:spcPct val="89000"/>
              </a:lnSpc>
              <a:buClrTx/>
              <a:buFontTx/>
              <a:buNone/>
            </a:pPr>
            <a:br>
              <a:rPr lang="ru-RU" altLang="ru-RU" sz="2800" b="1" dirty="0">
                <a:solidFill>
                  <a:srgbClr val="000080"/>
                </a:solidFill>
              </a:rPr>
            </a:br>
            <a:r>
              <a:rPr lang="ru-RU" altLang="ru-RU" sz="2800" b="1" dirty="0">
                <a:solidFill>
                  <a:srgbClr val="000080"/>
                </a:solidFill>
              </a:rPr>
              <a:t>МГУ имени М.В. </a:t>
            </a:r>
            <a:r>
              <a:rPr lang="ru-RU" altLang="ru-RU" sz="2800" b="1" dirty="0" smtClean="0">
                <a:solidFill>
                  <a:srgbClr val="000080"/>
                </a:solidFill>
              </a:rPr>
              <a:t>Ломоносова</a:t>
            </a:r>
            <a:endParaRPr lang="ru-RU" altLang="ru-RU" sz="2800" b="1" dirty="0" smtClean="0">
              <a:solidFill>
                <a:srgbClr val="000080"/>
              </a:solidFill>
            </a:endParaRPr>
          </a:p>
          <a:p>
            <a:pPr algn="ctr">
              <a:lnSpc>
                <a:spcPct val="89000"/>
              </a:lnSpc>
              <a:buClrTx/>
              <a:buFontTx/>
              <a:buNone/>
            </a:pPr>
            <a:r>
              <a:rPr lang="ru-RU" altLang="ru-RU" sz="2000" b="1" dirty="0" smtClean="0">
                <a:solidFill>
                  <a:srgbClr val="000080"/>
                </a:solidFill>
              </a:rPr>
              <a:t>Программа профессиональной переподготовки «Анализ данных и машинное обучение» </a:t>
            </a:r>
            <a:endParaRPr lang="ru-RU" altLang="ru-RU" sz="2000" b="1" dirty="0">
              <a:solidFill>
                <a:srgbClr val="000080"/>
              </a:solidFill>
            </a:endParaRP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388"/>
            <a:ext cx="9137650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64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08797" y="2598892"/>
            <a:ext cx="5544616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0080"/>
                </a:solidFill>
              </a:rPr>
              <a:t>«</a:t>
            </a:r>
            <a:r>
              <a:rPr lang="ru-RU" altLang="ru-RU" b="1" dirty="0" smtClean="0">
                <a:solidFill>
                  <a:srgbClr val="000080"/>
                </a:solidFill>
              </a:rPr>
              <a:t>Детектирование </a:t>
            </a:r>
            <a:r>
              <a:rPr lang="ru-RU" altLang="ru-RU" b="1" dirty="0" smtClean="0">
                <a:solidFill>
                  <a:srgbClr val="000080"/>
                </a:solidFill>
              </a:rPr>
              <a:t>нарушения </a:t>
            </a:r>
            <a:r>
              <a:rPr lang="ru-RU" altLang="ru-RU" b="1" dirty="0">
                <a:solidFill>
                  <a:srgbClr val="000080"/>
                </a:solidFill>
              </a:rPr>
              <a:t>углеводного обмена при помощи методов машинного обучения»</a:t>
            </a:r>
            <a:endParaRPr lang="ru-RU" b="1" dirty="0">
              <a:solidFill>
                <a:srgbClr val="00008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pic>
        <p:nvPicPr>
          <p:cNvPr id="3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230816" y="1885234"/>
            <a:ext cx="8064896" cy="288032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0816" y="4893182"/>
            <a:ext cx="8064896" cy="1440160"/>
          </a:xfrm>
          <a:prstGeom prst="rect">
            <a:avLst/>
          </a:prstGeom>
        </p:spPr>
      </p:pic>
      <p:sp>
        <p:nvSpPr>
          <p:cNvPr id="5" name="object 2"/>
          <p:cNvSpPr txBox="1"/>
          <p:nvPr/>
        </p:nvSpPr>
        <p:spPr bwMode="auto">
          <a:xfrm>
            <a:off x="2195736" y="0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Работа программы</a:t>
            </a:r>
            <a:endParaRPr lang="ru-RU" b="1" kern="0" dirty="0">
              <a:solidFill>
                <a:srgbClr val="001B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516" y="117747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000CC"/>
                </a:solidFill>
              </a:rPr>
              <a:t>После команды к началу тестирования запускается система вложенных циклов и последовательно задается набор вопросов. В зависимости от ответов, значения признаков в шаблоне анкеты изменяются на 1 или остаются 0. </a:t>
            </a:r>
            <a:endParaRPr lang="ru-RU" dirty="0">
              <a:solidFill>
                <a:srgbClr val="1000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pic>
        <p:nvPicPr>
          <p:cNvPr id="6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179512" y="4865707"/>
            <a:ext cx="8784976" cy="1595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655" y="3574778"/>
            <a:ext cx="84969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По </a:t>
            </a:r>
            <a:r>
              <a:rPr lang="ru-RU" dirty="0">
                <a:solidFill>
                  <a:srgbClr val="1000CC"/>
                </a:solidFill>
              </a:rPr>
              <a:t>завершении </a:t>
            </a:r>
            <a:r>
              <a:rPr lang="ru-RU" dirty="0" smtClean="0">
                <a:solidFill>
                  <a:srgbClr val="1000CC"/>
                </a:solidFill>
              </a:rPr>
              <a:t>тестирования </a:t>
            </a:r>
            <a:r>
              <a:rPr lang="ru-RU" dirty="0">
                <a:solidFill>
                  <a:srgbClr val="1000CC"/>
                </a:solidFill>
              </a:rPr>
              <a:t>к анкете </a:t>
            </a:r>
            <a:r>
              <a:rPr lang="ru-RU" dirty="0" smtClean="0">
                <a:solidFill>
                  <a:srgbClr val="1000CC"/>
                </a:solidFill>
              </a:rPr>
              <a:t>применяется готовая модель и делается предположение о пользователе: </a:t>
            </a:r>
            <a:r>
              <a:rPr lang="ru-RU" b="1" dirty="0">
                <a:solidFill>
                  <a:srgbClr val="1000CC"/>
                </a:solidFill>
              </a:rPr>
              <a:t>0 (здоров) </a:t>
            </a:r>
            <a:r>
              <a:rPr lang="ru-RU" dirty="0">
                <a:solidFill>
                  <a:srgbClr val="1000CC"/>
                </a:solidFill>
              </a:rPr>
              <a:t>или</a:t>
            </a:r>
            <a:r>
              <a:rPr lang="ru-RU" b="1" dirty="0">
                <a:solidFill>
                  <a:srgbClr val="1000CC"/>
                </a:solidFill>
              </a:rPr>
              <a:t> 1 (вероятно имеет нарушение углеводного обмена</a:t>
            </a:r>
            <a:r>
              <a:rPr lang="ru-RU" b="1" dirty="0" smtClean="0">
                <a:solidFill>
                  <a:srgbClr val="1000CC"/>
                </a:solidFill>
              </a:rPr>
              <a:t>)</a:t>
            </a:r>
            <a:r>
              <a:rPr lang="ru-RU" dirty="0" smtClean="0">
                <a:solidFill>
                  <a:srgbClr val="1000CC"/>
                </a:solidFill>
              </a:rPr>
              <a:t>. 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1000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80132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>
                <a:solidFill>
                  <a:srgbClr val="1000CC"/>
                </a:solidFill>
              </a:rPr>
              <a:t>Предусмотрено, что пользователь может ввести некорректный ответ, на что будет указано, в чем ошибка, и предложена новая попытка ввода.</a:t>
            </a:r>
            <a:endParaRPr lang="ru-RU" dirty="0">
              <a:solidFill>
                <a:srgbClr val="1000CC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843098"/>
            <a:ext cx="6912768" cy="1944216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 bwMode="auto">
          <a:xfrm>
            <a:off x="2195736" y="0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Работа программы</a:t>
            </a:r>
            <a:endParaRPr lang="ru-RU" b="1" kern="0" dirty="0">
              <a:solidFill>
                <a:srgbClr val="001B8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4" name="object 2"/>
          <p:cNvSpPr txBox="1"/>
          <p:nvPr/>
        </p:nvSpPr>
        <p:spPr>
          <a:xfrm>
            <a:off x="2843808" y="260648"/>
            <a:ext cx="49909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200" b="1" kern="0" spc="-20" dirty="0" smtClean="0">
                <a:solidFill>
                  <a:srgbClr val="001B80"/>
                </a:solidFill>
              </a:rPr>
              <a:t>Выводы</a:t>
            </a:r>
            <a:endParaRPr lang="ru-RU" sz="3200" b="1" kern="0" spc="-20" dirty="0">
              <a:solidFill>
                <a:srgbClr val="001B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46468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ru-RU" sz="2400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1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7" y="1106487"/>
            <a:ext cx="849694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В рамках данной выпускной работы была разработана программа скрининга, </a:t>
            </a:r>
            <a:r>
              <a:rPr lang="ru-RU" dirty="0" smtClean="0">
                <a:solidFill>
                  <a:srgbClr val="1000CC"/>
                </a:solidFill>
              </a:rPr>
              <a:t>делающая </a:t>
            </a:r>
            <a:r>
              <a:rPr lang="ru-RU" dirty="0">
                <a:solidFill>
                  <a:srgbClr val="1000CC"/>
                </a:solidFill>
              </a:rPr>
              <a:t>предположение об отсутствии или наличии сахарного диабета II типа или </a:t>
            </a:r>
            <a:r>
              <a:rPr lang="ru-RU" dirty="0" err="1">
                <a:solidFill>
                  <a:srgbClr val="1000CC"/>
                </a:solidFill>
              </a:rPr>
              <a:t>преддиабетического</a:t>
            </a:r>
            <a:r>
              <a:rPr lang="ru-RU" dirty="0">
                <a:solidFill>
                  <a:srgbClr val="1000CC"/>
                </a:solidFill>
              </a:rPr>
              <a:t> состояния на </a:t>
            </a:r>
            <a:r>
              <a:rPr lang="ru-RU" dirty="0" smtClean="0">
                <a:solidFill>
                  <a:srgbClr val="1000CC"/>
                </a:solidFill>
              </a:rPr>
              <a:t>основании компьютерного теста.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 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Программа </a:t>
            </a:r>
            <a:r>
              <a:rPr lang="ru-RU" dirty="0">
                <a:solidFill>
                  <a:srgbClr val="1000CC"/>
                </a:solidFill>
              </a:rPr>
              <a:t>обладает достаточно высокой чувствительностью и умеренной специфичностью (</a:t>
            </a:r>
            <a:r>
              <a:rPr lang="ru-RU" b="1" dirty="0">
                <a:solidFill>
                  <a:srgbClr val="1000CC"/>
                </a:solidFill>
              </a:rPr>
              <a:t>полнота по классу больных 81%, полнота по классу здоровых 69</a:t>
            </a:r>
            <a:r>
              <a:rPr lang="ru-RU" b="1" dirty="0" smtClean="0">
                <a:solidFill>
                  <a:srgbClr val="1000CC"/>
                </a:solidFill>
              </a:rPr>
              <a:t>%, доля правильных ответов 75%</a:t>
            </a:r>
            <a:r>
              <a:rPr lang="ru-RU" dirty="0" smtClean="0">
                <a:solidFill>
                  <a:srgbClr val="1000CC"/>
                </a:solidFill>
              </a:rPr>
              <a:t>).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В </a:t>
            </a:r>
            <a:r>
              <a:rPr lang="ru-RU" dirty="0">
                <a:solidFill>
                  <a:srgbClr val="1000CC"/>
                </a:solidFill>
              </a:rPr>
              <a:t>ходе разработки программы была проведена работа над исходным набором </a:t>
            </a:r>
            <a:r>
              <a:rPr lang="ru-RU" dirty="0" smtClean="0">
                <a:solidFill>
                  <a:srgbClr val="1000CC"/>
                </a:solidFill>
              </a:rPr>
              <a:t>данных, </a:t>
            </a:r>
            <a:r>
              <a:rPr lang="ru-RU" dirty="0">
                <a:solidFill>
                  <a:srgbClr val="1000CC"/>
                </a:solidFill>
              </a:rPr>
              <a:t>обучена и сохранена в формате .</a:t>
            </a:r>
            <a:r>
              <a:rPr lang="ru-RU" dirty="0" err="1">
                <a:solidFill>
                  <a:srgbClr val="1000CC"/>
                </a:solidFill>
              </a:rPr>
              <a:t>bin</a:t>
            </a:r>
            <a:r>
              <a:rPr lang="ru-RU" dirty="0">
                <a:solidFill>
                  <a:srgbClr val="1000CC"/>
                </a:solidFill>
              </a:rPr>
              <a:t> модель, оптимальная с точки зрения приоритетных </a:t>
            </a:r>
            <a:r>
              <a:rPr lang="ru-RU" dirty="0" smtClean="0">
                <a:solidFill>
                  <a:srgbClr val="1000CC"/>
                </a:solidFill>
              </a:rPr>
              <a:t>метрик: </a:t>
            </a:r>
            <a:r>
              <a:rPr lang="ru-RU" dirty="0">
                <a:solidFill>
                  <a:srgbClr val="1000CC"/>
                </a:solidFill>
              </a:rPr>
              <a:t>SVC с </a:t>
            </a:r>
            <a:r>
              <a:rPr lang="ru-RU" dirty="0" err="1">
                <a:solidFill>
                  <a:srgbClr val="1000CC"/>
                </a:solidFill>
              </a:rPr>
              <a:t>гиперпараметром</a:t>
            </a:r>
            <a:r>
              <a:rPr lang="ru-RU" dirty="0">
                <a:solidFill>
                  <a:srgbClr val="1000CC"/>
                </a:solidFill>
              </a:rPr>
              <a:t> С = </a:t>
            </a:r>
            <a:r>
              <a:rPr lang="ru-RU" dirty="0" smtClean="0">
                <a:solidFill>
                  <a:srgbClr val="1000CC"/>
                </a:solidFill>
              </a:rPr>
              <a:t>0.</a:t>
            </a:r>
            <a:r>
              <a:rPr lang="pl-PL" dirty="0" smtClean="0">
                <a:solidFill>
                  <a:srgbClr val="1000CC"/>
                </a:solidFill>
              </a:rPr>
              <a:t>25</a:t>
            </a:r>
            <a:r>
              <a:rPr lang="ru-RU" dirty="0" smtClean="0">
                <a:solidFill>
                  <a:srgbClr val="1000CC"/>
                </a:solidFill>
              </a:rPr>
              <a:t>.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b="1" u="sng" dirty="0" smtClean="0">
                <a:solidFill>
                  <a:srgbClr val="1000CC"/>
                </a:solidFill>
              </a:rPr>
              <a:t>Разработанная программа позволяет: </a:t>
            </a:r>
            <a:endParaRPr lang="ru-RU" b="1" u="sng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- подгрузить готовую обученную модель и шаблон анкеты;</a:t>
            </a: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- задать набор вопросов и отразить ответы на них в анкете;</a:t>
            </a: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- учет </a:t>
            </a:r>
            <a:r>
              <a:rPr lang="ru-RU" dirty="0">
                <a:solidFill>
                  <a:srgbClr val="1000CC"/>
                </a:solidFill>
              </a:rPr>
              <a:t>неблагоприятных для здоровья факторов в ответах;</a:t>
            </a: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- </a:t>
            </a:r>
            <a:r>
              <a:rPr lang="ru-RU" dirty="0" smtClean="0">
                <a:solidFill>
                  <a:srgbClr val="1000CC"/>
                </a:solidFill>
              </a:rPr>
              <a:t>предположение моделью по анкете наличия или отсутствия патологии</a:t>
            </a:r>
            <a:r>
              <a:rPr lang="ru-RU" dirty="0">
                <a:solidFill>
                  <a:srgbClr val="1000CC"/>
                </a:solidFill>
              </a:rPr>
              <a:t>;</a:t>
            </a: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- выведение результата </a:t>
            </a:r>
            <a:r>
              <a:rPr lang="ru-RU" dirty="0" smtClean="0">
                <a:solidFill>
                  <a:srgbClr val="1000CC"/>
                </a:solidFill>
              </a:rPr>
              <a:t>в </a:t>
            </a:r>
            <a:r>
              <a:rPr lang="ru-RU" dirty="0">
                <a:solidFill>
                  <a:srgbClr val="1000CC"/>
                </a:solidFill>
              </a:rPr>
              <a:t>виде текста с разъяснением и указанием выявленных неблагоприятных для здоровья факторов.</a:t>
            </a:r>
            <a:endParaRPr lang="ru-RU" dirty="0">
              <a:solidFill>
                <a:srgbClr val="1000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sp>
        <p:nvSpPr>
          <p:cNvPr id="3" name="object 2"/>
          <p:cNvSpPr txBox="1"/>
          <p:nvPr/>
        </p:nvSpPr>
        <p:spPr>
          <a:xfrm>
            <a:off x="1727684" y="3284984"/>
            <a:ext cx="568863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kern="0" spc="-20" dirty="0" smtClean="0">
                <a:solidFill>
                  <a:srgbClr val="001B80"/>
                </a:solidFill>
              </a:rPr>
              <a:t>Спасибо за внимание!</a:t>
            </a:r>
            <a:endParaRPr lang="ru-RU" sz="3600" b="1" kern="0" spc="-20" dirty="0">
              <a:solidFill>
                <a:srgbClr val="001B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>
            <a:off x="2195736" y="0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Цели и задачи</a:t>
            </a:r>
            <a:endParaRPr lang="ru-RU" b="1" kern="0" spc="-20" dirty="0">
              <a:solidFill>
                <a:srgbClr val="001B8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>
          <a:xfrm>
            <a:off x="1371600" y="6248400"/>
            <a:ext cx="1882775" cy="434975"/>
          </a:xfrm>
        </p:spPr>
        <p:txBody>
          <a:bodyPr vert="horz" wrap="square" lIns="92160" tIns="46080" rIns="92160" bIns="46080" numCol="1" anchor="ctr" anchorCtr="0" compatLnSpc="1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kern="1200">
                <a:latin typeface="Arial" panose="020B0604020202020204" pitchFamily="34" charset="0"/>
                <a:ea typeface="Microsoft YaHei" panose="020B0503020204020204" charset="-122"/>
                <a:cs typeface="+mn-cs"/>
              </a:rPr>
              <a:t>19.02.18</a:t>
            </a:r>
            <a:endParaRPr lang="ru-RU" altLang="ru-RU" kern="1200">
              <a:latin typeface="Arial" panose="020B0604020202020204" pitchFamily="34" charset="0"/>
              <a:ea typeface="Microsoft YaHei" panose="020B050302020402020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111347"/>
            <a:ext cx="83529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u="sng" dirty="0" smtClean="0">
                <a:solidFill>
                  <a:srgbClr val="1000CC"/>
                </a:solidFill>
              </a:rPr>
              <a:t>Цель: </a:t>
            </a:r>
            <a:endParaRPr lang="ru-RU" b="1" u="sng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Создание </a:t>
            </a:r>
            <a:r>
              <a:rPr lang="ru-RU" dirty="0" smtClean="0">
                <a:solidFill>
                  <a:srgbClr val="1000CC"/>
                </a:solidFill>
              </a:rPr>
              <a:t>программы, позволяющей предположить наличие или отсутствие </a:t>
            </a:r>
            <a:r>
              <a:rPr lang="ru-RU" dirty="0">
                <a:solidFill>
                  <a:srgbClr val="1000CC"/>
                </a:solidFill>
              </a:rPr>
              <a:t>сахарного диабета II типа или </a:t>
            </a:r>
            <a:r>
              <a:rPr lang="ru-RU" dirty="0" err="1">
                <a:solidFill>
                  <a:srgbClr val="1000CC"/>
                </a:solidFill>
              </a:rPr>
              <a:t>преддиабетического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состояния на </a:t>
            </a:r>
            <a:r>
              <a:rPr lang="ru-RU" dirty="0">
                <a:solidFill>
                  <a:srgbClr val="1000CC"/>
                </a:solidFill>
              </a:rPr>
              <a:t>основании </a:t>
            </a:r>
            <a:r>
              <a:rPr lang="ru-RU" dirty="0" smtClean="0">
                <a:solidFill>
                  <a:srgbClr val="1000CC"/>
                </a:solidFill>
              </a:rPr>
              <a:t>анкетных данных.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b="1" u="sng" dirty="0" smtClean="0">
                <a:solidFill>
                  <a:srgbClr val="1000CC"/>
                </a:solidFill>
              </a:rPr>
              <a:t>Задачи</a:t>
            </a:r>
            <a:r>
              <a:rPr lang="pl-PL" b="1" u="sng" dirty="0" smtClean="0">
                <a:solidFill>
                  <a:srgbClr val="1000CC"/>
                </a:solidFill>
              </a:rPr>
              <a:t>:</a:t>
            </a:r>
            <a:endParaRPr lang="pl-PL" b="1" u="sng" dirty="0" smtClean="0">
              <a:solidFill>
                <a:srgbClr val="1000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000CC"/>
                </a:solidFill>
              </a:rPr>
              <a:t>Определение </a:t>
            </a:r>
            <a:r>
              <a:rPr lang="ru-RU" dirty="0">
                <a:solidFill>
                  <a:srgbClr val="1000CC"/>
                </a:solidFill>
              </a:rPr>
              <a:t>задачи машинного обучения, выбор </a:t>
            </a:r>
            <a:r>
              <a:rPr lang="ru-RU" dirty="0" smtClean="0">
                <a:solidFill>
                  <a:srgbClr val="1000CC"/>
                </a:solidFill>
              </a:rPr>
              <a:t>метрики;</a:t>
            </a:r>
            <a:endParaRPr lang="ru-RU" dirty="0" smtClean="0">
              <a:solidFill>
                <a:srgbClr val="1000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000CC"/>
                </a:solidFill>
              </a:rPr>
              <a:t>Выбор оптимального </a:t>
            </a:r>
            <a:r>
              <a:rPr lang="ru-RU" dirty="0">
                <a:solidFill>
                  <a:srgbClr val="1000CC"/>
                </a:solidFill>
              </a:rPr>
              <a:t>варианта </a:t>
            </a:r>
            <a:r>
              <a:rPr lang="ru-RU" dirty="0" smtClean="0">
                <a:solidFill>
                  <a:srgbClr val="1000CC"/>
                </a:solidFill>
              </a:rPr>
              <a:t>предобработки данных, предобработка;</a:t>
            </a:r>
            <a:endParaRPr lang="ru-RU" dirty="0">
              <a:solidFill>
                <a:srgbClr val="1000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000CC"/>
                </a:solidFill>
              </a:rPr>
              <a:t>Выбор </a:t>
            </a:r>
            <a:r>
              <a:rPr lang="ru-RU" dirty="0">
                <a:solidFill>
                  <a:srgbClr val="1000CC"/>
                </a:solidFill>
              </a:rPr>
              <a:t>оптимальной </a:t>
            </a:r>
            <a:r>
              <a:rPr lang="ru-RU" dirty="0" smtClean="0">
                <a:solidFill>
                  <a:srgbClr val="1000CC"/>
                </a:solidFill>
              </a:rPr>
              <a:t>модели и ее обучение;</a:t>
            </a:r>
            <a:endParaRPr lang="ru-RU" dirty="0">
              <a:solidFill>
                <a:srgbClr val="1000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000CC"/>
                </a:solidFill>
              </a:rPr>
              <a:t>Реализация алгоритма, </a:t>
            </a:r>
            <a:r>
              <a:rPr lang="ru-RU" dirty="0" smtClean="0">
                <a:solidFill>
                  <a:srgbClr val="1000CC"/>
                </a:solidFill>
              </a:rPr>
              <a:t>позволяющего задать </a:t>
            </a:r>
            <a:r>
              <a:rPr lang="ru-RU" dirty="0">
                <a:solidFill>
                  <a:srgbClr val="1000CC"/>
                </a:solidFill>
              </a:rPr>
              <a:t>пользователю </a:t>
            </a:r>
            <a:r>
              <a:rPr lang="ru-RU" dirty="0" smtClean="0">
                <a:solidFill>
                  <a:srgbClr val="1000CC"/>
                </a:solidFill>
              </a:rPr>
              <a:t>вопросы и сохранить ответы в </a:t>
            </a:r>
            <a:r>
              <a:rPr lang="ru-RU" dirty="0">
                <a:solidFill>
                  <a:srgbClr val="1000CC"/>
                </a:solidFill>
              </a:rPr>
              <a:t>виде </a:t>
            </a:r>
            <a:r>
              <a:rPr lang="ru-RU" dirty="0" smtClean="0">
                <a:solidFill>
                  <a:srgbClr val="1000CC"/>
                </a:solidFill>
              </a:rPr>
              <a:t>пригодного для модели набора данных, аналогичного таковому в обучающей выборке.</a:t>
            </a:r>
            <a:endParaRPr lang="ru-RU" dirty="0" smtClean="0">
              <a:solidFill>
                <a:srgbClr val="1000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000CC"/>
                </a:solidFill>
              </a:rPr>
              <a:t>Реализация </a:t>
            </a:r>
            <a:r>
              <a:rPr lang="ru-RU" dirty="0">
                <a:solidFill>
                  <a:srgbClr val="1000CC"/>
                </a:solidFill>
              </a:rPr>
              <a:t>применения </a:t>
            </a:r>
            <a:r>
              <a:rPr lang="ru-RU" dirty="0" smtClean="0">
                <a:solidFill>
                  <a:srgbClr val="1000CC"/>
                </a:solidFill>
              </a:rPr>
              <a:t>готовой модели к данным пользователя и  вывода предположения </a:t>
            </a:r>
            <a:r>
              <a:rPr lang="ru-RU" dirty="0">
                <a:solidFill>
                  <a:srgbClr val="1000CC"/>
                </a:solidFill>
              </a:rPr>
              <a:t>о наличии или </a:t>
            </a:r>
            <a:r>
              <a:rPr lang="ru-RU" dirty="0" smtClean="0">
                <a:solidFill>
                  <a:srgbClr val="1000CC"/>
                </a:solidFill>
              </a:rPr>
              <a:t>отсутствии </a:t>
            </a:r>
            <a:r>
              <a:rPr lang="ru-RU" dirty="0">
                <a:solidFill>
                  <a:srgbClr val="1000CC"/>
                </a:solidFill>
              </a:rPr>
              <a:t>нарушения углеводного обмена.</a:t>
            </a:r>
            <a:endParaRPr lang="ru-RU" dirty="0">
              <a:solidFill>
                <a:srgbClr val="1000CC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000CC"/>
                </a:solidFill>
              </a:rPr>
              <a:t>Реализация отслеживания в </a:t>
            </a:r>
            <a:r>
              <a:rPr lang="ru-RU" dirty="0" smtClean="0">
                <a:solidFill>
                  <a:srgbClr val="1000CC"/>
                </a:solidFill>
              </a:rPr>
              <a:t>ответах </a:t>
            </a:r>
            <a:r>
              <a:rPr lang="ru-RU" dirty="0">
                <a:solidFill>
                  <a:srgbClr val="1000CC"/>
                </a:solidFill>
              </a:rPr>
              <a:t>потенциально угрожающих здоровью факторов и </a:t>
            </a:r>
            <a:r>
              <a:rPr lang="ru-RU" dirty="0" smtClean="0">
                <a:solidFill>
                  <a:srgbClr val="1000CC"/>
                </a:solidFill>
              </a:rPr>
              <a:t>выведения </a:t>
            </a:r>
            <a:r>
              <a:rPr lang="ru-RU" dirty="0">
                <a:solidFill>
                  <a:srgbClr val="1000CC"/>
                </a:solidFill>
              </a:rPr>
              <a:t>информации о них в заключении.</a:t>
            </a: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1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1106487"/>
            <a:ext cx="835292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Задача – </a:t>
            </a:r>
            <a:r>
              <a:rPr lang="ru-RU" b="1" dirty="0" smtClean="0">
                <a:solidFill>
                  <a:srgbClr val="1000CC"/>
                </a:solidFill>
              </a:rPr>
              <a:t>бинарная классификация</a:t>
            </a:r>
            <a:r>
              <a:rPr lang="ru-RU" dirty="0" smtClean="0">
                <a:solidFill>
                  <a:srgbClr val="1000CC"/>
                </a:solidFill>
              </a:rPr>
              <a:t>: класс 0 (</a:t>
            </a:r>
            <a:r>
              <a:rPr lang="ru-RU" dirty="0">
                <a:solidFill>
                  <a:srgbClr val="1000CC"/>
                </a:solidFill>
              </a:rPr>
              <a:t>н</a:t>
            </a:r>
            <a:r>
              <a:rPr lang="ru-RU" dirty="0" smtClean="0">
                <a:solidFill>
                  <a:srgbClr val="1000CC"/>
                </a:solidFill>
              </a:rPr>
              <a:t>ет нарушений </a:t>
            </a:r>
            <a:r>
              <a:rPr lang="ru-RU" dirty="0">
                <a:solidFill>
                  <a:srgbClr val="1000CC"/>
                </a:solidFill>
              </a:rPr>
              <a:t>углеводного </a:t>
            </a:r>
            <a:r>
              <a:rPr lang="ru-RU" dirty="0" smtClean="0">
                <a:solidFill>
                  <a:srgbClr val="1000CC"/>
                </a:solidFill>
              </a:rPr>
              <a:t>обмена) или класс 1 (есть сахарный </a:t>
            </a:r>
            <a:r>
              <a:rPr lang="ru-RU" dirty="0">
                <a:solidFill>
                  <a:srgbClr val="1000CC"/>
                </a:solidFill>
              </a:rPr>
              <a:t>диабет II типа или </a:t>
            </a:r>
            <a:r>
              <a:rPr lang="ru-RU" dirty="0" err="1">
                <a:solidFill>
                  <a:srgbClr val="1000CC"/>
                </a:solidFill>
              </a:rPr>
              <a:t>преддиабетическое</a:t>
            </a:r>
            <a:r>
              <a:rPr lang="ru-RU" dirty="0">
                <a:solidFill>
                  <a:srgbClr val="1000CC"/>
                </a:solidFill>
              </a:rPr>
              <a:t> состояние). 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Приоритетная метрика – </a:t>
            </a:r>
            <a:r>
              <a:rPr lang="ru-RU" b="1" dirty="0">
                <a:solidFill>
                  <a:srgbClr val="1000CC"/>
                </a:solidFill>
              </a:rPr>
              <a:t>полнота </a:t>
            </a:r>
            <a:r>
              <a:rPr lang="ru-RU" b="1" dirty="0" smtClean="0">
                <a:solidFill>
                  <a:srgbClr val="1000CC"/>
                </a:solidFill>
              </a:rPr>
              <a:t>(</a:t>
            </a:r>
            <a:r>
              <a:rPr lang="pl-PL" b="1" dirty="0" err="1" smtClean="0">
                <a:solidFill>
                  <a:srgbClr val="1000CC"/>
                </a:solidFill>
              </a:rPr>
              <a:t>r</a:t>
            </a:r>
            <a:r>
              <a:rPr lang="ru-RU" b="1" dirty="0" err="1" smtClean="0">
                <a:solidFill>
                  <a:srgbClr val="1000CC"/>
                </a:solidFill>
              </a:rPr>
              <a:t>ecall</a:t>
            </a:r>
            <a:r>
              <a:rPr lang="ru-RU" b="1" dirty="0">
                <a:solidFill>
                  <a:srgbClr val="1000CC"/>
                </a:solidFill>
              </a:rPr>
              <a:t>) по классу </a:t>
            </a:r>
            <a:r>
              <a:rPr lang="ru-RU" b="1" dirty="0" smtClean="0">
                <a:solidFill>
                  <a:srgbClr val="1000CC"/>
                </a:solidFill>
              </a:rPr>
              <a:t>1</a:t>
            </a:r>
            <a:r>
              <a:rPr lang="ru-RU" dirty="0" smtClean="0">
                <a:solidFill>
                  <a:srgbClr val="1000CC"/>
                </a:solidFill>
              </a:rPr>
              <a:t>: </a:t>
            </a:r>
            <a:r>
              <a:rPr lang="ru-RU" dirty="0">
                <a:solidFill>
                  <a:srgbClr val="1000CC"/>
                </a:solidFill>
              </a:rPr>
              <a:t>максимальная доля больных должна получить заключение как больные. Также </a:t>
            </a:r>
            <a:r>
              <a:rPr lang="ru-RU" dirty="0" smtClean="0">
                <a:solidFill>
                  <a:srgbClr val="1000CC"/>
                </a:solidFill>
              </a:rPr>
              <a:t>достаточно важна </a:t>
            </a:r>
            <a:r>
              <a:rPr lang="ru-RU" b="1" dirty="0">
                <a:solidFill>
                  <a:srgbClr val="1000CC"/>
                </a:solidFill>
              </a:rPr>
              <a:t>точность (</a:t>
            </a:r>
            <a:r>
              <a:rPr lang="ru-RU" b="1" dirty="0" err="1">
                <a:solidFill>
                  <a:srgbClr val="1000CC"/>
                </a:solidFill>
              </a:rPr>
              <a:t>precision</a:t>
            </a:r>
            <a:r>
              <a:rPr lang="ru-RU" b="1" dirty="0">
                <a:solidFill>
                  <a:srgbClr val="1000CC"/>
                </a:solidFill>
              </a:rPr>
              <a:t>) по классу </a:t>
            </a:r>
            <a:r>
              <a:rPr lang="ru-RU" b="1" dirty="0" smtClean="0">
                <a:solidFill>
                  <a:srgbClr val="1000CC"/>
                </a:solidFill>
              </a:rPr>
              <a:t>0</a:t>
            </a:r>
            <a:r>
              <a:rPr lang="ru-RU" dirty="0" smtClean="0">
                <a:solidFill>
                  <a:srgbClr val="1000CC"/>
                </a:solidFill>
              </a:rPr>
              <a:t>: получить </a:t>
            </a:r>
            <a:r>
              <a:rPr lang="ru-RU" dirty="0">
                <a:solidFill>
                  <a:srgbClr val="1000CC"/>
                </a:solidFill>
              </a:rPr>
              <a:t>заключение как </a:t>
            </a:r>
            <a:r>
              <a:rPr lang="ru-RU" dirty="0" smtClean="0">
                <a:solidFill>
                  <a:srgbClr val="1000CC"/>
                </a:solidFill>
              </a:rPr>
              <a:t>здоровые должны действительно здоровые пользователи.</a:t>
            </a: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При </a:t>
            </a:r>
            <a:r>
              <a:rPr lang="ru-RU" dirty="0" err="1" smtClean="0">
                <a:solidFill>
                  <a:srgbClr val="1000CC"/>
                </a:solidFill>
              </a:rPr>
              <a:t>False</a:t>
            </a:r>
            <a:r>
              <a:rPr lang="ru-RU" dirty="0" smtClean="0">
                <a:solidFill>
                  <a:srgbClr val="1000CC"/>
                </a:solidFill>
              </a:rPr>
              <a:t> </a:t>
            </a:r>
            <a:r>
              <a:rPr lang="ru-RU" dirty="0" err="1">
                <a:solidFill>
                  <a:srgbClr val="1000CC"/>
                </a:solidFill>
              </a:rPr>
              <a:t>Positive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ошибке здоровому </a:t>
            </a:r>
            <a:r>
              <a:rPr lang="ru-RU" dirty="0">
                <a:solidFill>
                  <a:srgbClr val="1000CC"/>
                </a:solidFill>
              </a:rPr>
              <a:t>человеку будет указано на возможность </a:t>
            </a:r>
            <a:r>
              <a:rPr lang="ru-RU" dirty="0" smtClean="0">
                <a:solidFill>
                  <a:srgbClr val="1000CC"/>
                </a:solidFill>
              </a:rPr>
              <a:t>заболевания. Это не диагноз, но повод для </a:t>
            </a:r>
            <a:r>
              <a:rPr lang="ru-RU" dirty="0">
                <a:solidFill>
                  <a:srgbClr val="1000CC"/>
                </a:solidFill>
              </a:rPr>
              <a:t>обращения в лечебно-профилактическое </a:t>
            </a:r>
            <a:r>
              <a:rPr lang="ru-RU" dirty="0" smtClean="0">
                <a:solidFill>
                  <a:srgbClr val="1000CC"/>
                </a:solidFill>
              </a:rPr>
              <a:t>учреждение. Часть </a:t>
            </a:r>
            <a:r>
              <a:rPr lang="ru-RU" dirty="0" err="1" smtClean="0">
                <a:solidFill>
                  <a:srgbClr val="1000CC"/>
                </a:solidFill>
              </a:rPr>
              <a:t>ложнобольных</a:t>
            </a:r>
            <a:r>
              <a:rPr lang="ru-RU" dirty="0" smtClean="0">
                <a:solidFill>
                  <a:srgbClr val="1000CC"/>
                </a:solidFill>
              </a:rPr>
              <a:t> ничего </a:t>
            </a:r>
            <a:r>
              <a:rPr lang="ru-RU" dirty="0">
                <a:solidFill>
                  <a:srgbClr val="1000CC"/>
                </a:solidFill>
              </a:rPr>
              <a:t>не </a:t>
            </a:r>
            <a:r>
              <a:rPr lang="ru-RU" dirty="0" smtClean="0">
                <a:solidFill>
                  <a:srgbClr val="1000CC"/>
                </a:solidFill>
              </a:rPr>
              <a:t>предпримет, остальные </a:t>
            </a:r>
            <a:r>
              <a:rPr lang="ru-RU" dirty="0" smtClean="0">
                <a:solidFill>
                  <a:srgbClr val="00B050"/>
                </a:solidFill>
              </a:rPr>
              <a:t>получат информацию и возможно последуют рекомендациям по </a:t>
            </a:r>
            <a:r>
              <a:rPr lang="ru-RU" dirty="0">
                <a:solidFill>
                  <a:srgbClr val="00B050"/>
                </a:solidFill>
              </a:rPr>
              <a:t>коррекции модифицируемых факторов </a:t>
            </a:r>
            <a:r>
              <a:rPr lang="ru-RU" dirty="0" smtClean="0">
                <a:solidFill>
                  <a:srgbClr val="00B050"/>
                </a:solidFill>
              </a:rPr>
              <a:t>риска.</a:t>
            </a:r>
            <a:endParaRPr lang="ru-RU" dirty="0" smtClean="0">
              <a:solidFill>
                <a:srgbClr val="00B050"/>
              </a:solidFill>
            </a:endParaRPr>
          </a:p>
          <a:p>
            <a:pPr algn="just"/>
            <a:endParaRPr lang="ru-RU" dirty="0" smtClean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При </a:t>
            </a:r>
            <a:r>
              <a:rPr lang="ru-RU" dirty="0" err="1" smtClean="0">
                <a:solidFill>
                  <a:srgbClr val="1000CC"/>
                </a:solidFill>
              </a:rPr>
              <a:t>False</a:t>
            </a:r>
            <a:r>
              <a:rPr lang="ru-RU" dirty="0" smtClean="0">
                <a:solidFill>
                  <a:srgbClr val="1000CC"/>
                </a:solidFill>
              </a:rPr>
              <a:t> </a:t>
            </a:r>
            <a:r>
              <a:rPr lang="ru-RU" dirty="0" err="1">
                <a:solidFill>
                  <a:srgbClr val="1000CC"/>
                </a:solidFill>
              </a:rPr>
              <a:t>Negative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ошибке не знающий о своем заболевании человек </a:t>
            </a:r>
            <a:r>
              <a:rPr lang="ru-RU" dirty="0">
                <a:solidFill>
                  <a:srgbClr val="1000CC"/>
                </a:solidFill>
              </a:rPr>
              <a:t>получит оценку как </a:t>
            </a:r>
            <a:r>
              <a:rPr lang="ru-RU" dirty="0" smtClean="0">
                <a:solidFill>
                  <a:srgbClr val="1000CC"/>
                </a:solidFill>
              </a:rPr>
              <a:t>здоровый, и большинство </a:t>
            </a:r>
            <a:r>
              <a:rPr lang="ru-RU" dirty="0">
                <a:solidFill>
                  <a:srgbClr val="1000CC"/>
                </a:solidFill>
              </a:rPr>
              <a:t>не станет </a:t>
            </a:r>
            <a:r>
              <a:rPr lang="ru-RU" dirty="0" smtClean="0">
                <a:solidFill>
                  <a:srgbClr val="1000CC"/>
                </a:solidFill>
              </a:rPr>
              <a:t>это перепроверять, </a:t>
            </a:r>
            <a:r>
              <a:rPr lang="ru-RU" dirty="0" smtClean="0">
                <a:solidFill>
                  <a:srgbClr val="FF0000"/>
                </a:solidFill>
              </a:rPr>
              <a:t>упуская время </a:t>
            </a:r>
            <a:r>
              <a:rPr lang="ru-RU" dirty="0">
                <a:solidFill>
                  <a:srgbClr val="FF0000"/>
                </a:solidFill>
              </a:rPr>
              <a:t>для начала лечения и изменения образа жизни</a:t>
            </a:r>
            <a:r>
              <a:rPr lang="ru-RU" dirty="0">
                <a:solidFill>
                  <a:srgbClr val="1000CC"/>
                </a:solidFill>
              </a:rPr>
              <a:t>, что особенно важно в случае </a:t>
            </a:r>
            <a:r>
              <a:rPr lang="ru-RU" dirty="0" err="1">
                <a:solidFill>
                  <a:srgbClr val="1000CC"/>
                </a:solidFill>
              </a:rPr>
              <a:t>преддиабетического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состояния – </a:t>
            </a:r>
            <a:r>
              <a:rPr lang="ru-RU" dirty="0">
                <a:solidFill>
                  <a:srgbClr val="1000CC"/>
                </a:solidFill>
              </a:rPr>
              <a:t>оно </a:t>
            </a:r>
            <a:r>
              <a:rPr lang="ru-RU" dirty="0" smtClean="0">
                <a:solidFill>
                  <a:srgbClr val="1000CC"/>
                </a:solidFill>
              </a:rPr>
              <a:t>обратимо.</a:t>
            </a:r>
            <a:endParaRPr lang="ru-RU" sz="1800" dirty="0">
              <a:solidFill>
                <a:srgbClr val="1000CC"/>
              </a:solidFill>
            </a:endParaRPr>
          </a:p>
        </p:txBody>
      </p:sp>
      <p:sp>
        <p:nvSpPr>
          <p:cNvPr id="4" name="object 2"/>
          <p:cNvSpPr txBox="1"/>
          <p:nvPr/>
        </p:nvSpPr>
        <p:spPr bwMode="auto">
          <a:xfrm>
            <a:off x="1979712" y="0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>
                <a:solidFill>
                  <a:srgbClr val="001B80"/>
                </a:solidFill>
              </a:rPr>
              <a:t>Определение задачи </a:t>
            </a:r>
            <a:r>
              <a:rPr lang="ru-RU" b="1" kern="0" dirty="0" smtClean="0">
                <a:solidFill>
                  <a:srgbClr val="001B80"/>
                </a:solidFill>
              </a:rPr>
              <a:t>и </a:t>
            </a:r>
            <a:r>
              <a:rPr lang="ru-RU" b="1" kern="0" dirty="0">
                <a:solidFill>
                  <a:srgbClr val="001B80"/>
                </a:solidFill>
              </a:rPr>
              <a:t>метрик</a:t>
            </a:r>
            <a:endParaRPr lang="ru-RU" b="1" kern="0" dirty="0">
              <a:solidFill>
                <a:srgbClr val="001B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00153" y="2160774"/>
            <a:ext cx="4427404" cy="4392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774"/>
            <a:ext cx="5114354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063" y="1052736"/>
            <a:ext cx="8937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1000CC"/>
                </a:solidFill>
              </a:rPr>
              <a:t>Использован набор данных CDC </a:t>
            </a:r>
            <a:r>
              <a:rPr lang="ru-RU" dirty="0" err="1">
                <a:solidFill>
                  <a:srgbClr val="1000CC"/>
                </a:solidFill>
              </a:rPr>
              <a:t>Diabetes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err="1">
                <a:solidFill>
                  <a:srgbClr val="1000CC"/>
                </a:solidFill>
              </a:rPr>
              <a:t>Health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err="1">
                <a:solidFill>
                  <a:srgbClr val="1000CC"/>
                </a:solidFill>
              </a:rPr>
              <a:t>Indicators</a:t>
            </a:r>
            <a:r>
              <a:rPr lang="ru-RU" dirty="0">
                <a:solidFill>
                  <a:srgbClr val="1000CC"/>
                </a:solidFill>
              </a:rPr>
              <a:t>: </a:t>
            </a:r>
            <a:r>
              <a:rPr lang="ru-RU" b="1" dirty="0">
                <a:solidFill>
                  <a:srgbClr val="1000CC"/>
                </a:solidFill>
              </a:rPr>
              <a:t>253680</a:t>
            </a:r>
            <a:r>
              <a:rPr lang="ru-RU" dirty="0">
                <a:solidFill>
                  <a:srgbClr val="1000CC"/>
                </a:solidFill>
              </a:rPr>
              <a:t> наблюдений, 21 категориальный и количественный признаки, бинарная целевая </a:t>
            </a:r>
            <a:r>
              <a:rPr lang="ru-RU" dirty="0" smtClean="0">
                <a:solidFill>
                  <a:srgbClr val="1000CC"/>
                </a:solidFill>
              </a:rPr>
              <a:t>переменная: здоров </a:t>
            </a:r>
            <a:r>
              <a:rPr lang="ru-RU" dirty="0">
                <a:solidFill>
                  <a:srgbClr val="1000CC"/>
                </a:solidFill>
              </a:rPr>
              <a:t>или </a:t>
            </a:r>
            <a:r>
              <a:rPr lang="ru-RU" dirty="0" smtClean="0">
                <a:solidFill>
                  <a:srgbClr val="1000CC"/>
                </a:solidFill>
              </a:rPr>
              <a:t>имеет </a:t>
            </a:r>
            <a:r>
              <a:rPr lang="ru-RU" dirty="0">
                <a:solidFill>
                  <a:srgbClr val="1000CC"/>
                </a:solidFill>
              </a:rPr>
              <a:t>сахарный </a:t>
            </a:r>
            <a:r>
              <a:rPr lang="ru-RU" dirty="0" smtClean="0">
                <a:solidFill>
                  <a:srgbClr val="1000CC"/>
                </a:solidFill>
              </a:rPr>
              <a:t>диабет/</a:t>
            </a:r>
            <a:r>
              <a:rPr lang="ru-RU" dirty="0" err="1" smtClean="0">
                <a:solidFill>
                  <a:srgbClr val="1000CC"/>
                </a:solidFill>
              </a:rPr>
              <a:t>преддиабет</a:t>
            </a:r>
            <a:r>
              <a:rPr lang="ru-RU" dirty="0" smtClean="0">
                <a:solidFill>
                  <a:srgbClr val="1000CC"/>
                </a:solidFill>
              </a:rPr>
              <a:t>. Оригинальный вид:</a:t>
            </a:r>
            <a:endParaRPr lang="ru-RU" dirty="0">
              <a:solidFill>
                <a:srgbClr val="1000CC"/>
              </a:solidFill>
            </a:endParaRPr>
          </a:p>
        </p:txBody>
      </p:sp>
      <p:sp>
        <p:nvSpPr>
          <p:cNvPr id="8" name="object 2"/>
          <p:cNvSpPr txBox="1"/>
          <p:nvPr/>
        </p:nvSpPr>
        <p:spPr bwMode="auto">
          <a:xfrm>
            <a:off x="2289283" y="14842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Данные и их предобработка</a:t>
            </a:r>
            <a:endParaRPr lang="ru-RU" b="1" kern="0" dirty="0">
              <a:solidFill>
                <a:srgbClr val="001B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107505" y="1121329"/>
            <a:ext cx="8928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1000CC"/>
                </a:solidFill>
              </a:rPr>
              <a:t>Бинарные категориальные </a:t>
            </a:r>
            <a:r>
              <a:rPr lang="ru-RU" dirty="0">
                <a:solidFill>
                  <a:srgbClr val="1000CC"/>
                </a:solidFill>
              </a:rPr>
              <a:t>признаки </a:t>
            </a:r>
            <a:r>
              <a:rPr lang="ru-RU" dirty="0" smtClean="0">
                <a:solidFill>
                  <a:srgbClr val="1000CC"/>
                </a:solidFill>
              </a:rPr>
              <a:t>не требовали обработки, 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b="1" dirty="0" err="1" smtClean="0">
                <a:solidFill>
                  <a:srgbClr val="1000CC"/>
                </a:solidFill>
              </a:rPr>
              <a:t>небинарные</a:t>
            </a:r>
            <a:r>
              <a:rPr lang="ru-RU" b="1" dirty="0" smtClean="0">
                <a:solidFill>
                  <a:srgbClr val="1000CC"/>
                </a:solidFill>
              </a:rPr>
              <a:t> категориальные</a:t>
            </a:r>
            <a:r>
              <a:rPr lang="ru-RU" dirty="0" smtClean="0">
                <a:solidFill>
                  <a:srgbClr val="1000CC"/>
                </a:solidFill>
              </a:rPr>
              <a:t> были кодированы </a:t>
            </a:r>
            <a:r>
              <a:rPr lang="ru-RU" dirty="0">
                <a:solidFill>
                  <a:srgbClr val="1000CC"/>
                </a:solidFill>
              </a:rPr>
              <a:t>способом </a:t>
            </a:r>
            <a:r>
              <a:rPr lang="ru-RU" dirty="0" err="1" smtClean="0">
                <a:solidFill>
                  <a:srgbClr val="1000CC"/>
                </a:solidFill>
              </a:rPr>
              <a:t>one-hot</a:t>
            </a:r>
            <a:r>
              <a:rPr lang="ru-RU" dirty="0" smtClean="0">
                <a:solidFill>
                  <a:srgbClr val="1000CC"/>
                </a:solidFill>
              </a:rPr>
              <a:t>,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1000CC"/>
                </a:solidFill>
              </a:rPr>
              <a:t>количественные</a:t>
            </a:r>
            <a:r>
              <a:rPr lang="ru-RU" dirty="0" smtClean="0">
                <a:solidFill>
                  <a:srgbClr val="1000CC"/>
                </a:solidFill>
              </a:rPr>
              <a:t> признаки были приведены к категориям </a:t>
            </a:r>
            <a:r>
              <a:rPr lang="ru-RU" dirty="0">
                <a:solidFill>
                  <a:srgbClr val="1000CC"/>
                </a:solidFill>
              </a:rPr>
              <a:t>и </a:t>
            </a:r>
            <a:r>
              <a:rPr lang="ru-RU" dirty="0" smtClean="0">
                <a:solidFill>
                  <a:srgbClr val="1000CC"/>
                </a:solidFill>
              </a:rPr>
              <a:t>кодированы </a:t>
            </a:r>
            <a:r>
              <a:rPr lang="ru-RU" dirty="0" err="1" smtClean="0">
                <a:solidFill>
                  <a:srgbClr val="1000CC"/>
                </a:solidFill>
              </a:rPr>
              <a:t>one-hot</a:t>
            </a:r>
            <a:r>
              <a:rPr lang="ru-RU" dirty="0" smtClean="0">
                <a:solidFill>
                  <a:srgbClr val="1000CC"/>
                </a:solidFill>
              </a:rPr>
              <a:t>.</a:t>
            </a:r>
            <a:endParaRPr lang="ru-RU" dirty="0" smtClean="0">
              <a:solidFill>
                <a:srgbClr val="1000CC"/>
              </a:solidFill>
            </a:endParaRPr>
          </a:p>
        </p:txBody>
      </p:sp>
      <p:sp>
        <p:nvSpPr>
          <p:cNvPr id="4" name="object 2"/>
          <p:cNvSpPr txBox="1"/>
          <p:nvPr/>
        </p:nvSpPr>
        <p:spPr bwMode="auto">
          <a:xfrm>
            <a:off x="2289283" y="14842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Данные и их предобработка</a:t>
            </a:r>
            <a:endParaRPr lang="ru-RU" b="1" kern="0" dirty="0">
              <a:solidFill>
                <a:srgbClr val="001B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06" y="2132856"/>
            <a:ext cx="5569726" cy="39064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3" y="5283459"/>
            <a:ext cx="9065746" cy="714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121329"/>
            <a:ext cx="842493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u="sng" dirty="0" smtClean="0">
                <a:solidFill>
                  <a:srgbClr val="1000CC"/>
                </a:solidFill>
              </a:rPr>
              <a:t>Проводилась </a:t>
            </a:r>
            <a:r>
              <a:rPr lang="ru-RU" b="1" u="sng" dirty="0">
                <a:solidFill>
                  <a:srgbClr val="1000CC"/>
                </a:solidFill>
              </a:rPr>
              <a:t>проверка значимости признаков при помощи: </a:t>
            </a:r>
            <a:r>
              <a:rPr lang="ru-RU" b="1" u="sng" dirty="0" smtClean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коэффициентов </a:t>
            </a:r>
            <a:r>
              <a:rPr lang="ru-RU" dirty="0">
                <a:solidFill>
                  <a:srgbClr val="1000CC"/>
                </a:solidFill>
              </a:rPr>
              <a:t>линейной регрессии </a:t>
            </a:r>
            <a:r>
              <a:rPr lang="ru-RU" dirty="0" err="1" smtClean="0">
                <a:solidFill>
                  <a:srgbClr val="1000CC"/>
                </a:solidFill>
              </a:rPr>
              <a:t>model.coef</a:t>
            </a:r>
            <a:r>
              <a:rPr lang="ru-RU" dirty="0" smtClean="0">
                <a:solidFill>
                  <a:srgbClr val="1000CC"/>
                </a:solidFill>
              </a:rPr>
              <a:t>_, важности </a:t>
            </a:r>
            <a:r>
              <a:rPr lang="ru-RU" dirty="0">
                <a:solidFill>
                  <a:srgbClr val="1000CC"/>
                </a:solidFill>
              </a:rPr>
              <a:t>признаков для случайного леса </a:t>
            </a:r>
            <a:r>
              <a:rPr lang="ru-RU" dirty="0" err="1" smtClean="0">
                <a:solidFill>
                  <a:srgbClr val="1000CC"/>
                </a:solidFill>
              </a:rPr>
              <a:t>model.feature_importances</a:t>
            </a:r>
            <a:r>
              <a:rPr lang="ru-RU" dirty="0" smtClean="0">
                <a:solidFill>
                  <a:srgbClr val="1000CC"/>
                </a:solidFill>
              </a:rPr>
              <a:t>_, взаимной </a:t>
            </a:r>
            <a:r>
              <a:rPr lang="ru-RU" dirty="0">
                <a:solidFill>
                  <a:srgbClr val="1000CC"/>
                </a:solidFill>
              </a:rPr>
              <a:t>информации </a:t>
            </a:r>
            <a:r>
              <a:rPr lang="ru-RU" dirty="0" err="1">
                <a:solidFill>
                  <a:srgbClr val="1000CC"/>
                </a:solidFill>
              </a:rPr>
              <a:t>mutual_info_classif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и F-теста </a:t>
            </a:r>
            <a:r>
              <a:rPr lang="ru-RU" dirty="0" err="1">
                <a:solidFill>
                  <a:srgbClr val="1000CC"/>
                </a:solidFill>
              </a:rPr>
              <a:t>f_classif</a:t>
            </a:r>
            <a:r>
              <a:rPr lang="ru-RU" dirty="0">
                <a:solidFill>
                  <a:srgbClr val="1000CC"/>
                </a:solidFill>
              </a:rPr>
              <a:t> из </a:t>
            </a:r>
            <a:r>
              <a:rPr lang="ru-RU" dirty="0" err="1" smtClean="0">
                <a:solidFill>
                  <a:srgbClr val="1000CC"/>
                </a:solidFill>
              </a:rPr>
              <a:t>sklearn.feature_selection</a:t>
            </a:r>
            <a:r>
              <a:rPr lang="ru-RU" dirty="0" smtClean="0">
                <a:solidFill>
                  <a:srgbClr val="1000CC"/>
                </a:solidFill>
              </a:rPr>
              <a:t>.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r>
              <a:rPr lang="ru-RU" dirty="0" smtClean="0">
                <a:solidFill>
                  <a:srgbClr val="1000CC"/>
                </a:solidFill>
              </a:rPr>
              <a:t>Это не улучшало</a:t>
            </a:r>
            <a:r>
              <a:rPr lang="ru-RU" b="1" dirty="0" smtClean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качество модели – </a:t>
            </a:r>
            <a:r>
              <a:rPr lang="ru-RU" dirty="0">
                <a:solidFill>
                  <a:srgbClr val="1000CC"/>
                </a:solidFill>
              </a:rPr>
              <a:t>п</a:t>
            </a:r>
            <a:r>
              <a:rPr lang="ru-RU" dirty="0" smtClean="0">
                <a:solidFill>
                  <a:srgbClr val="1000CC"/>
                </a:solidFill>
              </a:rPr>
              <a:t>отому отбор не </a:t>
            </a:r>
            <a:r>
              <a:rPr lang="ru-RU" dirty="0">
                <a:solidFill>
                  <a:srgbClr val="1000CC"/>
                </a:solidFill>
              </a:rPr>
              <a:t>применялся.</a:t>
            </a:r>
            <a:endParaRPr lang="ru-RU" dirty="0">
              <a:solidFill>
                <a:srgbClr val="1000CC"/>
              </a:solidFill>
            </a:endParaRPr>
          </a:p>
          <a:p>
            <a:pPr algn="just"/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b="1" u="sng" dirty="0">
                <a:solidFill>
                  <a:srgbClr val="1000CC"/>
                </a:solidFill>
              </a:rPr>
              <a:t>Обучающая выборка была сделана </a:t>
            </a:r>
            <a:r>
              <a:rPr lang="ru-RU" b="1" u="sng" dirty="0" smtClean="0">
                <a:solidFill>
                  <a:srgbClr val="1000CC"/>
                </a:solidFill>
              </a:rPr>
              <a:t>сбалансированной по целевой переменной:</a:t>
            </a:r>
            <a:r>
              <a:rPr lang="ru-RU" b="1" dirty="0" smtClean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были включены все наблюдения с целевой </a:t>
            </a:r>
            <a:r>
              <a:rPr lang="ru-RU" dirty="0">
                <a:solidFill>
                  <a:srgbClr val="1000CC"/>
                </a:solidFill>
              </a:rPr>
              <a:t>переменной </a:t>
            </a:r>
            <a:r>
              <a:rPr lang="ru-RU" dirty="0" smtClean="0">
                <a:solidFill>
                  <a:srgbClr val="1000CC"/>
                </a:solidFill>
              </a:rPr>
              <a:t>равной 1 (</a:t>
            </a:r>
            <a:r>
              <a:rPr lang="ru-RU" b="1" dirty="0" smtClean="0">
                <a:solidFill>
                  <a:srgbClr val="1000CC"/>
                </a:solidFill>
              </a:rPr>
              <a:t>35346</a:t>
            </a:r>
            <a:r>
              <a:rPr lang="ru-RU" dirty="0" smtClean="0">
                <a:solidFill>
                  <a:srgbClr val="1000CC"/>
                </a:solidFill>
              </a:rPr>
              <a:t>) и такое же количество случайных наблюдений с целевой переменной равной </a:t>
            </a:r>
            <a:r>
              <a:rPr lang="ru-RU" dirty="0">
                <a:solidFill>
                  <a:srgbClr val="1000CC"/>
                </a:solidFill>
              </a:rPr>
              <a:t>0 </a:t>
            </a:r>
            <a:r>
              <a:rPr lang="ru-RU" dirty="0" smtClean="0">
                <a:solidFill>
                  <a:srgbClr val="1000CC"/>
                </a:solidFill>
              </a:rPr>
              <a:t>(</a:t>
            </a:r>
            <a:r>
              <a:rPr lang="ru-RU" b="1" dirty="0">
                <a:solidFill>
                  <a:srgbClr val="1000CC"/>
                </a:solidFill>
              </a:rPr>
              <a:t>итого 70692 наблюдений, поровну обоих классов</a:t>
            </a:r>
            <a:r>
              <a:rPr lang="ru-RU" dirty="0" smtClean="0">
                <a:solidFill>
                  <a:srgbClr val="1000CC"/>
                </a:solidFill>
              </a:rPr>
              <a:t>).</a:t>
            </a:r>
            <a:endParaRPr lang="ru-RU" dirty="0">
              <a:solidFill>
                <a:srgbClr val="1000CC"/>
              </a:solidFill>
            </a:endParaRPr>
          </a:p>
        </p:txBody>
      </p:sp>
      <p:sp>
        <p:nvSpPr>
          <p:cNvPr id="4" name="object 2"/>
          <p:cNvSpPr txBox="1"/>
          <p:nvPr/>
        </p:nvSpPr>
        <p:spPr bwMode="auto">
          <a:xfrm>
            <a:off x="2289283" y="14842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Данные и их предобработка</a:t>
            </a:r>
            <a:endParaRPr lang="ru-RU" b="1" kern="0" dirty="0">
              <a:solidFill>
                <a:srgbClr val="001B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" y="3983651"/>
            <a:ext cx="871537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19.02.18</a:t>
            </a:r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94" y="1263844"/>
            <a:ext cx="3874703" cy="5197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656897"/>
            <a:ext cx="3312368" cy="4582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sp>
        <p:nvSpPr>
          <p:cNvPr id="7" name="object 2"/>
          <p:cNvSpPr txBox="1"/>
          <p:nvPr/>
        </p:nvSpPr>
        <p:spPr bwMode="auto">
          <a:xfrm>
            <a:off x="2289283" y="14842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Данные и их предобработка</a:t>
            </a:r>
            <a:endParaRPr lang="ru-RU" b="1" kern="0" dirty="0">
              <a:solidFill>
                <a:srgbClr val="001B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4255" y="1121329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После обработки:</a:t>
            </a:r>
            <a:endParaRPr lang="ru-RU" dirty="0">
              <a:solidFill>
                <a:srgbClr val="1000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1106487"/>
            <a:ext cx="84969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В </a:t>
            </a:r>
            <a:r>
              <a:rPr lang="ru-RU" dirty="0">
                <a:solidFill>
                  <a:srgbClr val="1000CC"/>
                </a:solidFill>
              </a:rPr>
              <a:t>качестве моделей-кандидатов </a:t>
            </a:r>
            <a:r>
              <a:rPr lang="ru-RU" dirty="0" smtClean="0">
                <a:solidFill>
                  <a:srgbClr val="1000CC"/>
                </a:solidFill>
              </a:rPr>
              <a:t>рассматривались различные классификаторы, в том числе ансамблевые методы. В </a:t>
            </a:r>
            <a:r>
              <a:rPr lang="ru-RU" dirty="0">
                <a:solidFill>
                  <a:srgbClr val="1000CC"/>
                </a:solidFill>
              </a:rPr>
              <a:t>разных попытках </a:t>
            </a:r>
            <a:r>
              <a:rPr lang="ru-RU" dirty="0" smtClean="0">
                <a:solidFill>
                  <a:srgbClr val="1000CC"/>
                </a:solidFill>
              </a:rPr>
              <a:t>и с различными наборами </a:t>
            </a:r>
            <a:r>
              <a:rPr lang="ru-RU" dirty="0" err="1" smtClean="0">
                <a:solidFill>
                  <a:srgbClr val="1000CC"/>
                </a:solidFill>
              </a:rPr>
              <a:t>гиперпараметров</a:t>
            </a:r>
            <a:r>
              <a:rPr lang="ru-RU" dirty="0" smtClean="0">
                <a:solidFill>
                  <a:srgbClr val="1000CC"/>
                </a:solidFill>
              </a:rPr>
              <a:t> лучшее качество </a:t>
            </a:r>
            <a:r>
              <a:rPr lang="ru-RU" dirty="0">
                <a:solidFill>
                  <a:srgbClr val="1000CC"/>
                </a:solidFill>
              </a:rPr>
              <a:t>наиболее устойчиво </a:t>
            </a:r>
            <a:r>
              <a:rPr lang="ru-RU" dirty="0" smtClean="0">
                <a:solidFill>
                  <a:srgbClr val="1000CC"/>
                </a:solidFill>
              </a:rPr>
              <a:t>показывала модель </a:t>
            </a:r>
            <a:r>
              <a:rPr lang="ru-RU" b="1" dirty="0" smtClean="0">
                <a:solidFill>
                  <a:srgbClr val="1000CC"/>
                </a:solidFill>
              </a:rPr>
              <a:t>SVC(С=0.</a:t>
            </a:r>
            <a:r>
              <a:rPr lang="pl-PL" b="1" dirty="0" smtClean="0">
                <a:solidFill>
                  <a:srgbClr val="1000CC"/>
                </a:solidFill>
              </a:rPr>
              <a:t>25</a:t>
            </a:r>
            <a:r>
              <a:rPr lang="ru-RU" b="1" dirty="0" smtClean="0">
                <a:solidFill>
                  <a:srgbClr val="1000CC"/>
                </a:solidFill>
              </a:rPr>
              <a:t>): </a:t>
            </a:r>
            <a:endParaRPr lang="ru-RU" b="1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1000CC"/>
              </a:solidFill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1000CC"/>
                </a:solidFill>
              </a:rPr>
              <a:t>Recall</a:t>
            </a:r>
            <a:r>
              <a:rPr lang="ru-RU" b="1" dirty="0" smtClean="0">
                <a:solidFill>
                  <a:srgbClr val="1000CC"/>
                </a:solidFill>
              </a:rPr>
              <a:t> по классу 1 – 0.8</a:t>
            </a:r>
            <a:r>
              <a:rPr lang="pl-PL" b="1" dirty="0" smtClean="0">
                <a:solidFill>
                  <a:srgbClr val="1000CC"/>
                </a:solidFill>
              </a:rPr>
              <a:t>112</a:t>
            </a:r>
            <a:r>
              <a:rPr lang="ru-RU" b="1" dirty="0" smtClean="0">
                <a:solidFill>
                  <a:srgbClr val="1000CC"/>
                </a:solidFill>
              </a:rPr>
              <a:t>, </a:t>
            </a:r>
            <a:r>
              <a:rPr lang="ru-RU" b="1" dirty="0" err="1" smtClean="0">
                <a:solidFill>
                  <a:srgbClr val="1000CC"/>
                </a:solidFill>
              </a:rPr>
              <a:t>Precision</a:t>
            </a:r>
            <a:r>
              <a:rPr lang="ru-RU" b="1" dirty="0" smtClean="0">
                <a:solidFill>
                  <a:srgbClr val="1000CC"/>
                </a:solidFill>
              </a:rPr>
              <a:t> по классу 0 – 0.78</a:t>
            </a:r>
            <a:r>
              <a:rPr lang="pl-PL" b="1" dirty="0" smtClean="0">
                <a:solidFill>
                  <a:srgbClr val="1000CC"/>
                </a:solidFill>
              </a:rPr>
              <a:t>25</a:t>
            </a:r>
            <a:r>
              <a:rPr lang="ru-RU" b="1" dirty="0" smtClean="0">
                <a:solidFill>
                  <a:srgbClr val="1000CC"/>
                </a:solidFill>
              </a:rPr>
              <a:t>, </a:t>
            </a:r>
            <a:endParaRPr lang="ru-RU" b="1" dirty="0" smtClean="0">
              <a:solidFill>
                <a:srgbClr val="1000CC"/>
              </a:solidFill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1000CC"/>
                </a:solidFill>
              </a:rPr>
              <a:t>Accuracy</a:t>
            </a:r>
            <a:r>
              <a:rPr lang="ru-RU" b="1" dirty="0" smtClean="0">
                <a:solidFill>
                  <a:srgbClr val="1000CC"/>
                </a:solidFill>
              </a:rPr>
              <a:t> – 0.750</a:t>
            </a:r>
            <a:r>
              <a:rPr lang="pl-PL" b="1" dirty="0" smtClean="0">
                <a:solidFill>
                  <a:srgbClr val="1000CC"/>
                </a:solidFill>
              </a:rPr>
              <a:t>1</a:t>
            </a:r>
            <a:r>
              <a:rPr lang="ru-RU" dirty="0" smtClean="0">
                <a:solidFill>
                  <a:srgbClr val="1000CC"/>
                </a:solidFill>
              </a:rPr>
              <a:t>, 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1000CC"/>
                </a:solidFill>
              </a:rPr>
              <a:t>Обученная модель была сохранена при помощи </a:t>
            </a:r>
            <a:r>
              <a:rPr lang="ru-RU" dirty="0" err="1" smtClean="0">
                <a:solidFill>
                  <a:srgbClr val="1000CC"/>
                </a:solidFill>
              </a:rPr>
              <a:t>pickle.dump</a:t>
            </a:r>
            <a:r>
              <a:rPr lang="ru-RU" dirty="0" smtClean="0">
                <a:solidFill>
                  <a:srgbClr val="1000CC"/>
                </a:solidFill>
              </a:rPr>
              <a:t>() в виде файла </a:t>
            </a:r>
            <a:r>
              <a:rPr lang="ru-RU" b="1" dirty="0" err="1" smtClean="0">
                <a:solidFill>
                  <a:srgbClr val="1000CC"/>
                </a:solidFill>
              </a:rPr>
              <a:t>diabetes_model.bin</a:t>
            </a:r>
            <a:r>
              <a:rPr lang="ru-RU" dirty="0" smtClean="0">
                <a:solidFill>
                  <a:srgbClr val="1000CC"/>
                </a:solidFill>
              </a:rPr>
              <a:t> для использования в программе в готовом виде. 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1000CC"/>
              </a:solidFill>
            </a:endParaRPr>
          </a:p>
        </p:txBody>
      </p:sp>
      <p:sp>
        <p:nvSpPr>
          <p:cNvPr id="4" name="object 2"/>
          <p:cNvSpPr txBox="1"/>
          <p:nvPr/>
        </p:nvSpPr>
        <p:spPr bwMode="auto">
          <a:xfrm>
            <a:off x="2195736" y="0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>
                <a:solidFill>
                  <a:srgbClr val="001B80"/>
                </a:solidFill>
              </a:rPr>
              <a:t>Выбор модели и ее обучение</a:t>
            </a:r>
            <a:endParaRPr lang="ru-RU" b="1" kern="0" dirty="0">
              <a:solidFill>
                <a:srgbClr val="001B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9054" y="4038373"/>
            <a:ext cx="3219360" cy="2819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38373"/>
            <a:ext cx="5703687" cy="2730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/>
              <a:t>19.02.18</a:t>
            </a:r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107504" y="1006748"/>
            <a:ext cx="869694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u="sng" dirty="0" smtClean="0">
                <a:solidFill>
                  <a:srgbClr val="1000CC"/>
                </a:solidFill>
              </a:rPr>
              <a:t>Корневая </a:t>
            </a:r>
            <a:r>
              <a:rPr lang="ru-RU" b="1" u="sng" dirty="0">
                <a:solidFill>
                  <a:srgbClr val="1000CC"/>
                </a:solidFill>
              </a:rPr>
              <a:t>папка </a:t>
            </a:r>
            <a:r>
              <a:rPr lang="ru-RU" b="1" u="sng" dirty="0" smtClean="0">
                <a:solidFill>
                  <a:srgbClr val="1000CC"/>
                </a:solidFill>
              </a:rPr>
              <a:t>содержит: </a:t>
            </a:r>
            <a:r>
              <a:rPr lang="ru-RU" dirty="0" err="1" smtClean="0">
                <a:solidFill>
                  <a:srgbClr val="1000CC"/>
                </a:solidFill>
              </a:rPr>
              <a:t>diabetes_test.ipynb</a:t>
            </a:r>
            <a:r>
              <a:rPr lang="ru-RU" dirty="0" smtClean="0">
                <a:solidFill>
                  <a:srgbClr val="1000CC"/>
                </a:solidFill>
              </a:rPr>
              <a:t>; папку </a:t>
            </a:r>
            <a:r>
              <a:rPr lang="ru-RU" dirty="0" err="1">
                <a:solidFill>
                  <a:srgbClr val="1000CC"/>
                </a:solidFill>
              </a:rPr>
              <a:t>Files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с </a:t>
            </a:r>
            <a:r>
              <a:rPr lang="ru-RU" dirty="0">
                <a:solidFill>
                  <a:srgbClr val="1000CC"/>
                </a:solidFill>
              </a:rPr>
              <a:t>моделью </a:t>
            </a:r>
            <a:r>
              <a:rPr lang="ru-RU" dirty="0" err="1" smtClean="0">
                <a:solidFill>
                  <a:srgbClr val="1000CC"/>
                </a:solidFill>
              </a:rPr>
              <a:t>diabetes_model.bin</a:t>
            </a:r>
            <a:r>
              <a:rPr lang="ru-RU" dirty="0" smtClean="0">
                <a:solidFill>
                  <a:srgbClr val="1000CC"/>
                </a:solidFill>
              </a:rPr>
              <a:t> </a:t>
            </a:r>
            <a:r>
              <a:rPr lang="ru-RU" dirty="0">
                <a:solidFill>
                  <a:srgbClr val="1000CC"/>
                </a:solidFill>
              </a:rPr>
              <a:t>и </a:t>
            </a:r>
            <a:r>
              <a:rPr lang="ru-RU" dirty="0" smtClean="0">
                <a:solidFill>
                  <a:srgbClr val="1000CC"/>
                </a:solidFill>
              </a:rPr>
              <a:t>шаблоном </a:t>
            </a:r>
            <a:r>
              <a:rPr lang="ru-RU" dirty="0" err="1" smtClean="0">
                <a:solidFill>
                  <a:srgbClr val="1000CC"/>
                </a:solidFill>
              </a:rPr>
              <a:t>diabetes_template.bin</a:t>
            </a:r>
            <a:r>
              <a:rPr lang="ru-RU" dirty="0">
                <a:solidFill>
                  <a:srgbClr val="1000CC"/>
                </a:solidFill>
              </a:rPr>
              <a:t>.</a:t>
            </a: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endParaRPr lang="ru-RU" b="1" u="sng" dirty="0" smtClean="0">
              <a:solidFill>
                <a:srgbClr val="1000CC"/>
              </a:solidFill>
            </a:endParaRPr>
          </a:p>
          <a:p>
            <a:pPr marL="0" indent="0" algn="just">
              <a:buNone/>
            </a:pPr>
            <a:r>
              <a:rPr lang="ru-RU" b="1" u="sng" dirty="0" smtClean="0">
                <a:solidFill>
                  <a:srgbClr val="1000CC"/>
                </a:solidFill>
              </a:rPr>
              <a:t>Использование программы:</a:t>
            </a:r>
            <a:endParaRPr lang="ru-RU" u="sng" dirty="0" smtClean="0">
              <a:solidFill>
                <a:srgbClr val="1000CC"/>
              </a:solidFill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solidFill>
                  <a:srgbClr val="1000CC"/>
                </a:solidFill>
              </a:rPr>
              <a:t>Запуск </a:t>
            </a:r>
            <a:r>
              <a:rPr lang="ru-RU" dirty="0" err="1" smtClean="0">
                <a:solidFill>
                  <a:srgbClr val="1000CC"/>
                </a:solidFill>
              </a:rPr>
              <a:t>diabetes_test.ipynb</a:t>
            </a:r>
            <a:r>
              <a:rPr lang="ru-RU" dirty="0" smtClean="0">
                <a:solidFill>
                  <a:srgbClr val="1000CC"/>
                </a:solidFill>
              </a:rPr>
              <a:t> </a:t>
            </a:r>
            <a:r>
              <a:rPr lang="ru-RU" dirty="0">
                <a:solidFill>
                  <a:srgbClr val="1000CC"/>
                </a:solidFill>
              </a:rPr>
              <a:t>в </a:t>
            </a:r>
            <a:r>
              <a:rPr lang="ru-RU" dirty="0" err="1">
                <a:solidFill>
                  <a:srgbClr val="1000CC"/>
                </a:solidFill>
              </a:rPr>
              <a:t>Google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err="1" smtClean="0">
                <a:solidFill>
                  <a:srgbClr val="1000CC"/>
                </a:solidFill>
              </a:rPr>
              <a:t>Colab</a:t>
            </a:r>
            <a:r>
              <a:rPr lang="ru-RU" dirty="0" smtClean="0">
                <a:solidFill>
                  <a:srgbClr val="1000CC"/>
                </a:solidFill>
              </a:rPr>
              <a:t>;</a:t>
            </a:r>
            <a:endParaRPr lang="ru-RU" dirty="0" smtClean="0">
              <a:solidFill>
                <a:srgbClr val="1000CC"/>
              </a:solidFill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solidFill>
                  <a:srgbClr val="1000CC"/>
                </a:solidFill>
              </a:rPr>
              <a:t>Запуск первой ячейки, </a:t>
            </a:r>
            <a:r>
              <a:rPr lang="ru-RU" dirty="0" err="1" smtClean="0">
                <a:solidFill>
                  <a:srgbClr val="1000CC"/>
                </a:solidFill>
              </a:rPr>
              <a:t>подгрузка</a:t>
            </a:r>
            <a:r>
              <a:rPr lang="ru-RU" dirty="0" smtClean="0">
                <a:solidFill>
                  <a:srgbClr val="1000CC"/>
                </a:solidFill>
              </a:rPr>
              <a:t> содержимого </a:t>
            </a:r>
            <a:r>
              <a:rPr lang="ru-RU" dirty="0">
                <a:solidFill>
                  <a:srgbClr val="1000CC"/>
                </a:solidFill>
              </a:rPr>
              <a:t>папки </a:t>
            </a:r>
            <a:r>
              <a:rPr lang="ru-RU" dirty="0" err="1">
                <a:solidFill>
                  <a:srgbClr val="1000CC"/>
                </a:solidFill>
              </a:rPr>
              <a:t>Files</a:t>
            </a:r>
            <a:r>
              <a:rPr lang="ru-RU" dirty="0">
                <a:solidFill>
                  <a:srgbClr val="1000CC"/>
                </a:solidFill>
              </a:rPr>
              <a:t> </a:t>
            </a:r>
            <a:r>
              <a:rPr lang="ru-RU" dirty="0" smtClean="0">
                <a:solidFill>
                  <a:srgbClr val="1000CC"/>
                </a:solidFill>
              </a:rPr>
              <a:t>с помощью появляющейся кнопки </a:t>
            </a:r>
            <a:r>
              <a:rPr lang="ru-RU" dirty="0">
                <a:solidFill>
                  <a:srgbClr val="1000CC"/>
                </a:solidFill>
              </a:rPr>
              <a:t>«Выбрать </a:t>
            </a:r>
            <a:r>
              <a:rPr lang="ru-RU" dirty="0" smtClean="0">
                <a:solidFill>
                  <a:srgbClr val="1000CC"/>
                </a:solidFill>
              </a:rPr>
              <a:t>файлы»;</a:t>
            </a:r>
            <a:endParaRPr lang="ru-RU" dirty="0" smtClean="0">
              <a:solidFill>
                <a:srgbClr val="1000CC"/>
              </a:solidFill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solidFill>
                  <a:srgbClr val="1000CC"/>
                </a:solidFill>
              </a:rPr>
              <a:t>Запуск второй ячейки, ознакомление с инструкцией и начало тестирования;</a:t>
            </a:r>
            <a:endParaRPr lang="ru-RU" dirty="0" smtClean="0">
              <a:solidFill>
                <a:srgbClr val="1000CC"/>
              </a:solidFill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solidFill>
                  <a:srgbClr val="1000CC"/>
                </a:solidFill>
              </a:rPr>
              <a:t>Прохождение теста и получение результата. </a:t>
            </a:r>
            <a:endParaRPr lang="ru-RU" sz="1800" dirty="0">
              <a:solidFill>
                <a:srgbClr val="1000CC"/>
              </a:solidFill>
            </a:endParaRPr>
          </a:p>
        </p:txBody>
      </p:sp>
      <p:sp>
        <p:nvSpPr>
          <p:cNvPr id="4" name="object 2"/>
          <p:cNvSpPr txBox="1"/>
          <p:nvPr/>
        </p:nvSpPr>
        <p:spPr bwMode="auto">
          <a:xfrm>
            <a:off x="2195736" y="0"/>
            <a:ext cx="6359525" cy="1106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60" tIns="46080" rIns="92160" bIns="46080" numCol="1" rtlCol="0" anchor="ctr" anchorCtr="1" compatLnSpc="1">
            <a:normAutofit/>
          </a:bodyPr>
          <a:lstStyle>
            <a:lvl1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+mj-lt"/>
                <a:ea typeface="+mj-ea"/>
                <a:cs typeface="+mj-cs"/>
              </a:defRPr>
            </a:lvl1pPr>
            <a:lvl2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2pPr>
            <a:lvl3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3pPr>
            <a:lvl4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4pPr>
            <a:lvl5pPr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5pPr>
            <a:lvl6pPr marL="25146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6pPr>
            <a:lvl7pPr marL="29718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7pPr>
            <a:lvl8pPr marL="34290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8pPr>
            <a:lvl9pPr marL="3886200" indent="-228600" algn="l" defTabSz="449580" rtl="0" eaLnBrk="0" fontAlgn="base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defRPr sz="2600">
                <a:solidFill>
                  <a:srgbClr val="3905CD"/>
                </a:solidFill>
                <a:latin typeface="Arial" panose="020B0604020202020204" pitchFamily="34" charset="0"/>
                <a:ea typeface="Microsoft YaHei" panose="020B0503020204020204" charset="-122"/>
              </a:defRPr>
            </a:lvl9pPr>
          </a:lstStyle>
          <a:p>
            <a:pPr marL="12700">
              <a:spcAft>
                <a:spcPts val="600"/>
              </a:spcAft>
            </a:pPr>
            <a:r>
              <a:rPr lang="ru-RU" b="1" kern="0" dirty="0" smtClean="0">
                <a:solidFill>
                  <a:srgbClr val="001B80"/>
                </a:solidFill>
              </a:rPr>
              <a:t>Структура и использование программы</a:t>
            </a:r>
            <a:endParaRPr lang="ru-RU" b="1" kern="0" dirty="0">
              <a:solidFill>
                <a:srgbClr val="001B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6097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1000CC"/>
                </a:solidFill>
              </a:rPr>
              <a:t>© Факультет ВМК МГУ, </a:t>
            </a:r>
            <a:r>
              <a:rPr lang="ru-RU" sz="1400" dirty="0" smtClean="0">
                <a:solidFill>
                  <a:srgbClr val="1000CC"/>
                </a:solidFill>
              </a:rPr>
              <a:t>2024</a:t>
            </a:r>
            <a:endParaRPr lang="ru-RU" sz="1400" dirty="0">
              <a:solidFill>
                <a:srgbClr val="1000CC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0820" y="1754484"/>
            <a:ext cx="3152775" cy="790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120" y="1597652"/>
            <a:ext cx="2981325" cy="876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6" y="1922934"/>
            <a:ext cx="2847975" cy="333375"/>
          </a:xfrm>
          <a:prstGeom prst="rect">
            <a:avLst/>
          </a:prstGeom>
        </p:spPr>
      </p:pic>
      <p:sp>
        <p:nvSpPr>
          <p:cNvPr id="9" name="Блок-схема: объединение 8"/>
          <p:cNvSpPr/>
          <p:nvPr/>
        </p:nvSpPr>
        <p:spPr bwMode="auto">
          <a:xfrm rot="5400000">
            <a:off x="2747501" y="1849353"/>
            <a:ext cx="504056" cy="541763"/>
          </a:xfrm>
          <a:prstGeom prst="flowChartMerg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sp>
        <p:nvSpPr>
          <p:cNvPr id="10" name="Блок-схема: объединение 9"/>
          <p:cNvSpPr>
            <a:spLocks noChangeAspect="1"/>
          </p:cNvSpPr>
          <p:nvPr/>
        </p:nvSpPr>
        <p:spPr bwMode="auto">
          <a:xfrm rot="5400000">
            <a:off x="4537518" y="1307179"/>
            <a:ext cx="502291" cy="1379879"/>
          </a:xfrm>
          <a:prstGeom prst="flowChartMerg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6" charset="0"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charset="-122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 flipH="1">
            <a:off x="3255467" y="1868206"/>
            <a:ext cx="27349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flipH="1" flipV="1">
            <a:off x="3255467" y="2362595"/>
            <a:ext cx="273494" cy="571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5478605" y="1745971"/>
            <a:ext cx="312086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5470557" y="2248262"/>
            <a:ext cx="320134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47" y="4146977"/>
            <a:ext cx="7776864" cy="26037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4958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6" charset="0"/>
          <a:buNone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5949</Words>
  <Application>WPS Presentation</Application>
  <PresentationFormat>Экран (4:3)</PresentationFormat>
  <Paragraphs>153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Microsoft YaHei</vt:lpstr>
      <vt:lpstr>Times New Roman Cyr</vt:lpstr>
      <vt:lpstr>Segoe UI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ФАКУЛЬТЕТЕ ВМК МГУ ИМ. М.В. ЛОМОНОСОВА</dc:title>
  <dc:creator>Berezin</dc:creator>
  <cp:lastModifiedBy>RITA</cp:lastModifiedBy>
  <cp:revision>478</cp:revision>
  <cp:lastPrinted>2113-01-01T00:00:00Z</cp:lastPrinted>
  <dcterms:created xsi:type="dcterms:W3CDTF">2000-12-25T11:02:00Z</dcterms:created>
  <dcterms:modified xsi:type="dcterms:W3CDTF">2025-10-10T10:11:55Z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91DA15B9605D46D1AA01DB27D249506D_12</vt:lpwstr>
  </property>
  <property fmtid="{D5CDD505-2E9C-101B-9397-08002B2CF9AE}" pid="3" name="KSOProductBuildVer">
    <vt:lpwstr>1049-12.2.0.21546</vt:lpwstr>
  </property>
</Properties>
</file>