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</p:sldMasterIdLst>
  <p:notesMasterIdLst>
    <p:notesMasterId r:id="rId4"/>
  </p:notesMasterIdLst>
  <p:sldIdLst>
    <p:sldId id="256" r:id="rId3"/>
    <p:sldId id="312" r:id="rId5"/>
    <p:sldId id="311" r:id="rId6"/>
    <p:sldId id="313" r:id="rId7"/>
    <p:sldId id="315" r:id="rId8"/>
    <p:sldId id="316" r:id="rId9"/>
    <p:sldId id="314" r:id="rId10"/>
    <p:sldId id="318" r:id="rId11"/>
    <p:sldId id="309" r:id="rId12"/>
  </p:sldIdLst>
  <p:sldSz cx="9144000" cy="6858000" type="screen4x3"/>
  <p:notesSz cx="6858000" cy="9144000"/>
  <p:defaultTextStyle>
    <a:defPPr>
      <a:defRPr lang="en-GB"/>
    </a:defPPr>
    <a:lvl1pPr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1pPr>
    <a:lvl2pPr marL="742950" indent="-285750"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2pPr>
    <a:lvl3pPr marL="1143000" indent="-228600"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3pPr>
    <a:lvl4pPr marL="1600200" indent="-228600"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4pPr>
    <a:lvl5pPr marL="2057400" indent="-228600"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Федотов Михаил" initials="ФМ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000CC"/>
    <a:srgbClr val="000000"/>
    <a:srgbClr val="0032CC"/>
    <a:srgbClr val="001B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42"/>
    <p:restoredTop sz="94694"/>
  </p:normalViewPr>
  <p:slideViewPr>
    <p:cSldViewPr showGuides="1">
      <p:cViewPr varScale="1">
        <p:scale>
          <a:sx n="113" d="100"/>
          <a:sy n="113" d="100"/>
        </p:scale>
        <p:origin x="1674" y="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83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84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85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86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87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88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89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0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1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2" name="AutoShape 1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3" name="AutoShape 1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4" name="AutoShape 1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5" name="AutoShape 1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6" name="Text Box 15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7" name="Text Box 16"/>
          <p:cNvSpPr txBox="1"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8" name="Rectangle 1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49775" cy="340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66" name="Rectangle 18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06975" cy="409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/>
          <a:lstStyle/>
          <a:p>
            <a:pPr lvl="0"/>
            <a:endParaRPr lang="ru-RU" altLang="ru-RU" noProof="0"/>
          </a:p>
        </p:txBody>
      </p:sp>
      <p:sp>
        <p:nvSpPr>
          <p:cNvPr id="2067" name="Rectangle 19"/>
          <p:cNvSpPr>
            <a:spLocks noGrp="1" noChangeArrowheads="1"/>
          </p:cNvSpPr>
          <p:nvPr>
            <p:ph type="ftr"/>
          </p:nvPr>
        </p:nvSpPr>
        <p:spPr bwMode="auto">
          <a:xfrm>
            <a:off x="0" y="8686800"/>
            <a:ext cx="294957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/>
          <a:lstStyle>
            <a:lvl1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z="1200" smtClean="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defRPr>
            </a:lvl1pPr>
          </a:lstStyle>
          <a:p>
            <a:pPr>
              <a:defRPr/>
            </a:pPr>
            <a:r>
              <a:rPr lang="ru-RU" altLang="ru-RU"/>
              <a:t>06.02.02    About VMK faculty</a:t>
            </a:r>
            <a:endParaRPr lang="ru-RU" altLang="ru-RU"/>
          </a:p>
        </p:txBody>
      </p:sp>
      <p:sp>
        <p:nvSpPr>
          <p:cNvPr id="2068" name="Rectangle 20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4957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/>
          <a:lstStyle>
            <a:lvl1pPr algn="r"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z="1200" smtClean="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defRPr>
            </a:lvl1pPr>
          </a:lstStyle>
          <a:p>
            <a:pPr>
              <a:defRPr/>
            </a:pPr>
            <a:fld id="{2E097C45-5180-42FF-9AA5-9B5387514F9D}" type="slidenum">
              <a:rPr lang="ru-RU" altLang="ru-RU"/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1pPr>
    <a:lvl2pPr marL="742950" indent="-28575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2pPr>
    <a:lvl3pPr marL="11430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3pPr>
    <a:lvl4pPr marL="16002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4pPr>
    <a:lvl5pPr marL="20574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9"/>
          <p:cNvSpPr>
            <a:spLocks noGrp="1" noChangeArrowheads="1"/>
          </p:cNvSpPr>
          <p:nvPr>
            <p:ph type="ft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r>
              <a:rPr lang="ru-RU" altLang="ru-RU">
                <a:solidFill>
                  <a:srgbClr val="000000"/>
                </a:solidFill>
                <a:latin typeface="Times New Roman Cyr" charset="0"/>
              </a:rPr>
              <a:t>06.02.02    About VMK faculty</a:t>
            </a:r>
            <a:endParaRPr lang="ru-RU" altLang="ru-RU">
              <a:solidFill>
                <a:srgbClr val="000000"/>
              </a:solidFill>
              <a:latin typeface="Times New Roman Cyr" charset="0"/>
            </a:endParaRPr>
          </a:p>
        </p:txBody>
      </p:sp>
      <p:sp>
        <p:nvSpPr>
          <p:cNvPr id="21507" name="Rectangle 2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fld id="{27D87645-DD93-4C72-9A9A-C0000FE27758}" type="slidenum">
              <a:rPr lang="ru-RU" altLang="ru-RU">
                <a:solidFill>
                  <a:srgbClr val="000000"/>
                </a:solidFill>
                <a:latin typeface="Times New Roman Cyr" charset="0"/>
              </a:rPr>
            </a:fld>
            <a:endParaRPr lang="ru-RU" altLang="ru-RU">
              <a:solidFill>
                <a:srgbClr val="000000"/>
              </a:solidFill>
              <a:latin typeface="Times New Roman Cyr" charset="0"/>
            </a:endParaRPr>
          </a:p>
        </p:txBody>
      </p:sp>
      <p:sp>
        <p:nvSpPr>
          <p:cNvPr id="21508" name="Text Box 1"/>
          <p:cNvSpPr txBox="1">
            <a:spLocks noChangeArrowheads="1"/>
          </p:cNvSpPr>
          <p:nvPr/>
        </p:nvSpPr>
        <p:spPr bwMode="auto">
          <a:xfrm>
            <a:off x="0" y="8686800"/>
            <a:ext cx="2960688" cy="446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>
              <a:buClrTx/>
              <a:buFontTx/>
              <a:buNone/>
            </a:pPr>
            <a:r>
              <a:rPr lang="ru-RU" altLang="ru-RU" sz="120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rPr>
              <a:t>06.02.02    About VMK faculty</a:t>
            </a:r>
            <a:endParaRPr lang="ru-RU" altLang="ru-RU" sz="1200">
              <a:solidFill>
                <a:srgbClr val="000000"/>
              </a:solidFill>
              <a:latin typeface="Times New Roman Cyr" charset="0"/>
              <a:cs typeface="Segoe UI" panose="020B0502040204020203" charset="0"/>
            </a:endParaRPr>
          </a:p>
        </p:txBody>
      </p:sp>
      <p:sp>
        <p:nvSpPr>
          <p:cNvPr id="21509" name="Text Box 2"/>
          <p:cNvSpPr txBox="1">
            <a:spLocks noChangeArrowheads="1"/>
          </p:cNvSpPr>
          <p:nvPr/>
        </p:nvSpPr>
        <p:spPr bwMode="auto">
          <a:xfrm>
            <a:off x="3886200" y="8686800"/>
            <a:ext cx="2960688" cy="446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algn="r">
              <a:buClrTx/>
              <a:buFontTx/>
              <a:buNone/>
            </a:pPr>
            <a:fld id="{BFC2B043-341F-4FE6-8F59-FFCC3D6E6F2C}" type="slidenum">
              <a:rPr lang="ru-RU" altLang="ru-RU" sz="120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rPr>
            </a:fld>
            <a:endParaRPr lang="ru-RU" altLang="ru-RU" sz="1200">
              <a:solidFill>
                <a:srgbClr val="000000"/>
              </a:solidFill>
              <a:latin typeface="Times New Roman Cyr" charset="0"/>
              <a:cs typeface="Segoe UI" panose="020B0502040204020203" charset="0"/>
            </a:endParaRPr>
          </a:p>
        </p:txBody>
      </p:sp>
      <p:sp>
        <p:nvSpPr>
          <p:cNvPr id="21510" name="Text Box 3"/>
          <p:cNvSpPr txBox="1">
            <a:spLocks noChangeArrowheads="1"/>
          </p:cNvSpPr>
          <p:nvPr/>
        </p:nvSpPr>
        <p:spPr bwMode="auto">
          <a:xfrm>
            <a:off x="0" y="8686800"/>
            <a:ext cx="29670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>
              <a:buClrTx/>
              <a:buFontTx/>
              <a:buNone/>
            </a:pPr>
            <a:r>
              <a:rPr lang="ru-RU" altLang="ru-RU" sz="120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rPr>
              <a:t>06.02.02    About VMK faculty</a:t>
            </a:r>
            <a:endParaRPr lang="ru-RU" altLang="ru-RU" sz="1200">
              <a:solidFill>
                <a:srgbClr val="000000"/>
              </a:solidFill>
              <a:latin typeface="Times New Roman Cyr" charset="0"/>
              <a:cs typeface="Segoe UI" panose="020B0502040204020203" charset="0"/>
            </a:endParaRPr>
          </a:p>
        </p:txBody>
      </p:sp>
      <p:sp>
        <p:nvSpPr>
          <p:cNvPr id="21511" name="Text Box 4"/>
          <p:cNvSpPr txBox="1">
            <a:spLocks noChangeArrowheads="1"/>
          </p:cNvSpPr>
          <p:nvPr/>
        </p:nvSpPr>
        <p:spPr bwMode="auto">
          <a:xfrm>
            <a:off x="3886200" y="8686800"/>
            <a:ext cx="29670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algn="r">
              <a:buClrTx/>
              <a:buFontTx/>
              <a:buNone/>
            </a:pPr>
            <a:fld id="{9FBA2EA1-59FB-47E3-AF77-F63A32EF3879}" type="slidenum">
              <a:rPr lang="ru-RU" altLang="ru-RU" sz="120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rPr>
            </a:fld>
            <a:endParaRPr lang="ru-RU" altLang="ru-RU" sz="1200">
              <a:solidFill>
                <a:srgbClr val="000000"/>
              </a:solidFill>
              <a:latin typeface="Times New Roman Cyr" charset="0"/>
              <a:cs typeface="Segoe UI" panose="020B0502040204020203" charset="0"/>
            </a:endParaRPr>
          </a:p>
        </p:txBody>
      </p:sp>
      <p:sp>
        <p:nvSpPr>
          <p:cNvPr id="21512" name="Text Box 5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>
              <a:buClrTx/>
              <a:buFontTx/>
              <a:buNone/>
            </a:pPr>
            <a:r>
              <a:rPr lang="ru-RU" altLang="ru-RU" sz="120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rPr>
              <a:t>06.02.02    About VMK faculty</a:t>
            </a:r>
            <a:endParaRPr lang="ru-RU" altLang="ru-RU" sz="1200">
              <a:solidFill>
                <a:srgbClr val="000000"/>
              </a:solidFill>
              <a:latin typeface="Times New Roman Cyr" charset="0"/>
              <a:cs typeface="Segoe UI" panose="020B0502040204020203" charset="0"/>
            </a:endParaRPr>
          </a:p>
        </p:txBody>
      </p:sp>
      <p:sp>
        <p:nvSpPr>
          <p:cNvPr id="21513" name="Text Box 6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algn="r">
              <a:buClrTx/>
              <a:buFontTx/>
              <a:buNone/>
            </a:pPr>
            <a:fld id="{0DE57C3F-E652-49D6-96DD-2B4D87A2A26C}" type="slidenum">
              <a:rPr lang="ru-RU" altLang="ru-RU" sz="120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rPr>
            </a:fld>
            <a:endParaRPr lang="ru-RU" altLang="ru-RU" sz="1200">
              <a:solidFill>
                <a:srgbClr val="000000"/>
              </a:solidFill>
              <a:latin typeface="Times New Roman Cyr" charset="0"/>
              <a:cs typeface="Segoe UI" panose="020B0502040204020203" charset="0"/>
            </a:endParaRPr>
          </a:p>
        </p:txBody>
      </p:sp>
      <p:sp>
        <p:nvSpPr>
          <p:cNvPr id="21514" name="Rectangle 7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15" name="Text Box 8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9DEAF-70A3-4DF2-9638-AC5493C2FDF0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  <p:sp>
        <p:nvSpPr>
          <p:cNvPr id="7" name="TextBox 6"/>
          <p:cNvSpPr txBox="1"/>
          <p:nvPr userDrawn="1"/>
        </p:nvSpPr>
        <p:spPr>
          <a:xfrm>
            <a:off x="0" y="6384439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2022</a:t>
            </a:r>
            <a:endParaRPr lang="ru-RU" sz="1400" dirty="0">
              <a:solidFill>
                <a:srgbClr val="1000CC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FE6E0-B29F-4C34-8EA9-4C6E7168153A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46825" y="274638"/>
            <a:ext cx="1784350" cy="579913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90600" y="274638"/>
            <a:ext cx="5203825" cy="57991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3479F-7A0A-4420-BC74-CA0E4A5971F3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© Факультет ВМК МГУ, 2012</a:t>
            </a:r>
            <a:endParaRPr lang="ru-RU" alt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F1FCD-F50E-4949-84F3-96E59F47F368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  <p:sp>
        <p:nvSpPr>
          <p:cNvPr id="7" name="TextBox 6"/>
          <p:cNvSpPr txBox="1"/>
          <p:nvPr userDrawn="1"/>
        </p:nvSpPr>
        <p:spPr>
          <a:xfrm>
            <a:off x="0" y="6384439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2022</a:t>
            </a:r>
            <a:endParaRPr lang="ru-RU" sz="1400" dirty="0">
              <a:solidFill>
                <a:srgbClr val="1000CC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© Факультет ВМК МГУ, 2012</a:t>
            </a:r>
            <a:endParaRPr lang="ru-RU" alt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6A179-4E58-4363-8009-CF356D0A5036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  <p:sp>
        <p:nvSpPr>
          <p:cNvPr id="7" name="TextBox 6"/>
          <p:cNvSpPr txBox="1"/>
          <p:nvPr userDrawn="1"/>
        </p:nvSpPr>
        <p:spPr>
          <a:xfrm>
            <a:off x="0" y="6384439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2022</a:t>
            </a:r>
            <a:endParaRPr lang="ru-RU" sz="1400" dirty="0">
              <a:solidFill>
                <a:srgbClr val="1000CC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494088" cy="4092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7088" y="1981200"/>
            <a:ext cx="3494087" cy="4092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FEFBE-035E-4CF5-B0DC-127EE2CB03D8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B592A-63D9-40AB-94E4-3C5F23772A2D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14E0D-0E24-4C1B-8A4A-CFC3380E01E5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4B442-A87F-46E2-8075-2F2EA435D5A2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4F2D2-409A-4A4D-AE8C-2DE43A5610D6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A17D0-1B48-4A90-A0B9-C9B597C8B8B0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dt"/>
          </p:nvPr>
        </p:nvSpPr>
        <p:spPr bwMode="auto">
          <a:xfrm>
            <a:off x="1371600" y="6248400"/>
            <a:ext cx="188277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ctr" anchorCtr="0" compatLnSpc="1"/>
          <a:lstStyle>
            <a:lvl1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ftr"/>
          </p:nvPr>
        </p:nvSpPr>
        <p:spPr bwMode="auto">
          <a:xfrm>
            <a:off x="3492500" y="6400800"/>
            <a:ext cx="287337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ctr" anchorCtr="0" compatLnSpc="1"/>
          <a:lstStyle>
            <a:lvl1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ru-RU" altLang="ru-RU"/>
              <a:t>© Факультет ВМК МГУ, 2012</a:t>
            </a:r>
            <a:endParaRPr lang="ru-RU" alt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7092950" y="6400800"/>
            <a:ext cx="188277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ctr" anchorCtr="0" compatLnSpc="1"/>
          <a:lstStyle>
            <a:lvl1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FB5A1B3-4086-43E2-B107-840877AE1504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140575" cy="409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t" anchorCtr="0" compatLnSpc="1"/>
          <a:lstStyle/>
          <a:p>
            <a:pPr lvl="0"/>
            <a:r>
              <a:rPr lang="en-GB" altLang="ru-RU"/>
              <a:t>Для правки структуры щёлкните мышью</a:t>
            </a:r>
            <a:endParaRPr lang="en-GB" altLang="ru-RU"/>
          </a:p>
          <a:p>
            <a:pPr lvl="1"/>
            <a:r>
              <a:rPr lang="en-GB" altLang="ru-RU"/>
              <a:t>Второй уровень структуры</a:t>
            </a:r>
            <a:endParaRPr lang="en-GB" altLang="ru-RU"/>
          </a:p>
          <a:p>
            <a:pPr lvl="2"/>
            <a:r>
              <a:rPr lang="en-GB" altLang="ru-RU"/>
              <a:t>Третий уровень структуры</a:t>
            </a:r>
            <a:endParaRPr lang="en-GB" altLang="ru-RU"/>
          </a:p>
          <a:p>
            <a:pPr lvl="3"/>
            <a:r>
              <a:rPr lang="en-GB" altLang="ru-RU"/>
              <a:t>Четвёртый уровень структуры</a:t>
            </a:r>
            <a:endParaRPr lang="en-GB" altLang="ru-RU"/>
          </a:p>
          <a:p>
            <a:pPr lvl="4"/>
            <a:r>
              <a:rPr lang="en-GB" altLang="ru-RU"/>
              <a:t>Пятый уровень структуры</a:t>
            </a:r>
            <a:endParaRPr lang="en-GB" altLang="ru-RU"/>
          </a:p>
          <a:p>
            <a:pPr lvl="4"/>
            <a:r>
              <a:rPr lang="en-GB" altLang="ru-RU"/>
              <a:t>Шестой уровень структуры</a:t>
            </a:r>
            <a:endParaRPr lang="en-GB" altLang="ru-RU"/>
          </a:p>
          <a:p>
            <a:pPr lvl="4"/>
            <a:r>
              <a:rPr lang="en-GB" altLang="ru-RU"/>
              <a:t>Седьмой уровень структуры</a:t>
            </a:r>
            <a:endParaRPr lang="en-GB" altLang="ru-RU"/>
          </a:p>
        </p:txBody>
      </p:sp>
      <p:sp>
        <p:nvSpPr>
          <p:cNvPr id="103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547813" y="274638"/>
            <a:ext cx="6359525" cy="110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ctr" anchorCtr="1" compatLnSpc="1"/>
          <a:lstStyle/>
          <a:p>
            <a:pPr lvl="0"/>
            <a:r>
              <a:rPr lang="en-GB" altLang="ru-RU"/>
              <a:t>Для правки текста заголовка щёлкните мышью</a:t>
            </a:r>
            <a:endParaRPr lang="en-GB" altLang="ru-RU"/>
          </a:p>
        </p:txBody>
      </p:sp>
      <p:sp>
        <p:nvSpPr>
          <p:cNvPr id="1031" name="Rectangle 6"/>
          <p:cNvSpPr>
            <a:spLocks noChangeArrowheads="1"/>
          </p:cNvSpPr>
          <p:nvPr/>
        </p:nvSpPr>
        <p:spPr bwMode="auto">
          <a:xfrm>
            <a:off x="0" y="0"/>
            <a:ext cx="9144000" cy="1108075"/>
          </a:xfrm>
          <a:prstGeom prst="rect">
            <a:avLst/>
          </a:prstGeom>
          <a:gradFill rotWithShape="0">
            <a:gsLst>
              <a:gs pos="0">
                <a:srgbClr val="66CCFF"/>
              </a:gs>
              <a:gs pos="100000">
                <a:srgbClr val="063DE8">
                  <a:alpha val="20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pic>
        <p:nvPicPr>
          <p:cNvPr id="1032" name="Picture 7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188913"/>
            <a:ext cx="6477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3" name="Picture 8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95513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 userDrawn="1"/>
        </p:nvSpPr>
        <p:spPr>
          <a:xfrm>
            <a:off x="0" y="6384439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2022</a:t>
            </a:r>
            <a:endParaRPr lang="ru-RU" sz="1400" dirty="0">
              <a:solidFill>
                <a:srgbClr val="1000CC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+mj-lt"/>
          <a:ea typeface="+mj-ea"/>
          <a:cs typeface="+mj-cs"/>
        </a:defRPr>
      </a:lvl1pPr>
      <a:lvl2pPr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2pPr>
      <a:lvl3pPr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3pPr>
      <a:lvl4pPr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4pPr>
      <a:lvl5pPr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5pPr>
      <a:lvl6pPr marL="2514600" indent="-228600"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6pPr>
      <a:lvl7pPr marL="2971800" indent="-228600"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7pPr>
      <a:lvl8pPr marL="3429000" indent="-228600"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8pPr>
      <a:lvl9pPr marL="3886200" indent="-228600"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9pPr>
    </p:titleStyle>
    <p:bodyStyle>
      <a:lvl1pPr marL="342900" indent="-3429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  <a:cs typeface="+mn-cs"/>
        </a:defRPr>
      </a:lvl1pPr>
      <a:lvl2pPr marL="742950" indent="-28575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2pPr>
      <a:lvl3pPr marL="1143000" indent="-2286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3pPr>
      <a:lvl4pPr marL="1600200" indent="-2286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4pPr>
      <a:lvl5pPr marL="2057400" indent="-2286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5pPr>
      <a:lvl6pPr marL="2514600" indent="-2286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6pPr>
      <a:lvl7pPr marL="2971800" indent="-2286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7pPr>
      <a:lvl8pPr marL="3429000" indent="-2286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8pPr>
      <a:lvl9pPr marL="3886200" indent="-2286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1079500" y="215900"/>
            <a:ext cx="7173913" cy="232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 anchorCtr="1"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algn="ctr">
              <a:lnSpc>
                <a:spcPct val="89000"/>
              </a:lnSpc>
              <a:buClrTx/>
              <a:buFontTx/>
              <a:buNone/>
            </a:pPr>
            <a:r>
              <a:rPr lang="ru-RU" altLang="ru-RU" sz="2800" b="1" dirty="0">
                <a:solidFill>
                  <a:srgbClr val="000080"/>
                </a:solidFill>
              </a:rPr>
              <a:t>Факультет вычислительной математики и кибернетики</a:t>
            </a:r>
            <a:endParaRPr lang="ru-RU" altLang="ru-RU" sz="2800" b="1" dirty="0">
              <a:solidFill>
                <a:srgbClr val="000080"/>
              </a:solidFill>
            </a:endParaRPr>
          </a:p>
          <a:p>
            <a:pPr algn="ctr">
              <a:lnSpc>
                <a:spcPct val="89000"/>
              </a:lnSpc>
              <a:buClrTx/>
              <a:buFontTx/>
              <a:buNone/>
            </a:pPr>
            <a:br>
              <a:rPr lang="ru-RU" altLang="ru-RU" sz="2800" b="1" dirty="0">
                <a:solidFill>
                  <a:srgbClr val="000080"/>
                </a:solidFill>
              </a:rPr>
            </a:br>
            <a:r>
              <a:rPr lang="ru-RU" altLang="ru-RU" sz="2800" b="1" dirty="0">
                <a:solidFill>
                  <a:srgbClr val="000080"/>
                </a:solidFill>
              </a:rPr>
              <a:t>МГУ имени М.В. Ломоносова</a:t>
            </a:r>
            <a:endParaRPr lang="ru-RU" altLang="ru-RU" sz="2800" b="1" dirty="0">
              <a:solidFill>
                <a:srgbClr val="000080"/>
              </a:solidFill>
            </a:endParaRPr>
          </a:p>
          <a:p>
            <a:pPr algn="ctr">
              <a:lnSpc>
                <a:spcPct val="89000"/>
              </a:lnSpc>
              <a:buClrTx/>
              <a:buFontTx/>
              <a:buNone/>
            </a:pPr>
            <a:r>
              <a:rPr lang="ru-RU" altLang="ru-RU" sz="2000" b="1" dirty="0">
                <a:solidFill>
                  <a:srgbClr val="000080"/>
                </a:solidFill>
              </a:rPr>
              <a:t>Программа профессиональной переподготовки «Прикладное программирование (языки С и С++)» </a:t>
            </a:r>
            <a:endParaRPr lang="ru-RU" altLang="ru-RU" sz="2000" b="1" dirty="0">
              <a:solidFill>
                <a:srgbClr val="000080"/>
              </a:solidFill>
            </a:endParaRPr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92388"/>
            <a:ext cx="9137650" cy="434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188913"/>
            <a:ext cx="6477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771800" y="2780928"/>
            <a:ext cx="5472088" cy="119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1800" b="1" dirty="0">
                <a:solidFill>
                  <a:srgbClr val="000080"/>
                </a:solidFill>
              </a:rPr>
              <a:t>Разработка программного модуля </a:t>
            </a:r>
            <a:r>
              <a:rPr lang="ru-RU" altLang="ru-RU" b="1" dirty="0">
                <a:solidFill>
                  <a:srgbClr val="000080"/>
                </a:solidFill>
              </a:rPr>
              <a:t>«</a:t>
            </a:r>
            <a:r>
              <a:rPr lang="ru-RU" altLang="ru-RU" sz="1800" b="1" dirty="0">
                <a:solidFill>
                  <a:srgbClr val="000080"/>
                </a:solidFill>
              </a:rPr>
              <a:t>Библиотека </a:t>
            </a:r>
            <a:r>
              <a:rPr lang="ru-RU" altLang="ru-RU" b="1" dirty="0">
                <a:solidFill>
                  <a:srgbClr val="000080"/>
                </a:solidFill>
              </a:rPr>
              <a:t>м</a:t>
            </a:r>
            <a:r>
              <a:rPr lang="ru-RU" altLang="ru-RU" sz="1800" b="1" dirty="0">
                <a:solidFill>
                  <a:srgbClr val="000080"/>
                </a:solidFill>
              </a:rPr>
              <a:t>атричные вычисления»</a:t>
            </a:r>
            <a:endParaRPr lang="ru-RU" altLang="ru-RU" sz="1800" b="1" dirty="0">
              <a:solidFill>
                <a:srgbClr val="000080"/>
              </a:solidFill>
            </a:endParaRPr>
          </a:p>
          <a:p>
            <a:pPr algn="ctr"/>
            <a:endParaRPr lang="ru-RU" b="1" dirty="0">
              <a:solidFill>
                <a:srgbClr val="000080"/>
              </a:solidFill>
            </a:endParaRPr>
          </a:p>
          <a:p>
            <a:pPr algn="ctr"/>
            <a:endParaRPr lang="ru-RU" b="1" dirty="0">
              <a:solidFill>
                <a:srgbClr val="00008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/>
          <p:nvPr/>
        </p:nvSpPr>
        <p:spPr bwMode="auto">
          <a:xfrm>
            <a:off x="1547813" y="274638"/>
            <a:ext cx="6359525" cy="11064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60" tIns="46080" rIns="92160" bIns="46080" numCol="1" rtlCol="0" anchor="ctr" anchorCtr="1" compatLnSpc="1">
            <a:normAutofit/>
          </a:bodyPr>
          <a:lstStyle>
            <a:lvl1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+mj-lt"/>
                <a:ea typeface="+mj-ea"/>
                <a:cs typeface="+mj-cs"/>
              </a:defRPr>
            </a:lvl1pPr>
            <a:lvl2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marL="12700">
              <a:spcAft>
                <a:spcPts val="600"/>
              </a:spcAft>
            </a:pPr>
            <a:r>
              <a:rPr lang="ru-RU" b="1" kern="0" dirty="0">
                <a:latin typeface="+mj-lt"/>
                <a:ea typeface="+mj-ea"/>
                <a:cs typeface="+mj-cs"/>
              </a:rPr>
              <a:t>Постановка задачи</a:t>
            </a:r>
            <a:endParaRPr lang="ru-RU" b="1" kern="0" spc="-2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3203848" y="6381328"/>
            <a:ext cx="2808312" cy="39616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endParaRPr kumimoji="0" lang="ru-RU" sz="1800" b="0" i="0" u="none" strike="noStrike" cap="none" normalizeH="0" baseline="0">
              <a:ln>
                <a:solidFill>
                  <a:schemeClr val="bg1"/>
                </a:solidFill>
              </a:ln>
              <a:effectLst/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27277" y="6381328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2024</a:t>
            </a:r>
            <a:endParaRPr lang="ru-RU" sz="1400" dirty="0">
              <a:solidFill>
                <a:srgbClr val="1000CC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628800"/>
            <a:ext cx="813690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Основной целью данной работы было создание библиотеки матричных вычислений на языке программирования C, в которой была бы определена структура матрицы, а также реализованы основные функции для работы с ними.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Библиотека может быть использована для учебных целей при выполнении лабораторных работ.</a:t>
            </a:r>
            <a:br>
              <a:rPr lang="ru-RU" dirty="0">
                <a:solidFill>
                  <a:schemeClr val="tx1"/>
                </a:solidFill>
              </a:rPr>
            </a:b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Сборка должна осуществляться с помощью </a:t>
            </a:r>
            <a:r>
              <a:rPr lang="en-US" dirty="0" err="1">
                <a:solidFill>
                  <a:schemeClr val="tx1"/>
                </a:solidFill>
              </a:rPr>
              <a:t>Makefile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ru-RU" dirty="0">
                <a:solidFill>
                  <a:schemeClr val="tx1"/>
                </a:solidFill>
              </a:rPr>
              <a:t>Должны быть прописаны цели для сборки библиотеки, тестирования, запуска тестовой программы.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Номер слайда 2"/>
          <p:cNvSpPr>
            <a:spLocks noGrp="1"/>
          </p:cNvSpPr>
          <p:nvPr>
            <p:ph type="sldNum" idx="12"/>
          </p:nvPr>
        </p:nvSpPr>
        <p:spPr>
          <a:xfrm>
            <a:off x="7092950" y="6400800"/>
            <a:ext cx="1882775" cy="434975"/>
          </a:xfrm>
        </p:spPr>
        <p:txBody>
          <a:bodyPr/>
          <a:lstStyle/>
          <a:p>
            <a:pPr>
              <a:defRPr/>
            </a:pPr>
            <a:fld id="{2074B442-A87F-46E2-8075-2F2EA435D5A2}" type="slidenum">
              <a:rPr lang="ru-RU" altLang="ru-RU" smtClean="0">
                <a:solidFill>
                  <a:srgbClr val="1000CC"/>
                </a:solidFill>
              </a:rPr>
            </a:fld>
            <a:r>
              <a:rPr lang="ru-RU" altLang="ru-RU" dirty="0">
                <a:solidFill>
                  <a:srgbClr val="1000CC"/>
                </a:solidFill>
              </a:rPr>
              <a:t> / 9</a:t>
            </a:r>
            <a:endParaRPr lang="ru-RU" altLang="ru-RU" dirty="0">
              <a:solidFill>
                <a:srgbClr val="1000CC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/>
          <p:nvPr/>
        </p:nvSpPr>
        <p:spPr bwMode="auto">
          <a:xfrm>
            <a:off x="1547813" y="274638"/>
            <a:ext cx="6359525" cy="11064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60" tIns="46080" rIns="92160" bIns="46080" numCol="1" rtlCol="0" anchor="ctr" anchorCtr="1" compatLnSpc="1">
            <a:normAutofit/>
          </a:bodyPr>
          <a:lstStyle>
            <a:lvl1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+mj-lt"/>
                <a:ea typeface="+mj-ea"/>
                <a:cs typeface="+mj-cs"/>
              </a:defRPr>
            </a:lvl1pPr>
            <a:lvl2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marL="12700">
              <a:spcAft>
                <a:spcPts val="600"/>
              </a:spcAft>
            </a:pPr>
            <a:r>
              <a:rPr lang="ru-RU" b="1" kern="0" dirty="0">
                <a:latin typeface="+mj-lt"/>
                <a:ea typeface="+mj-ea"/>
                <a:cs typeface="+mj-cs"/>
              </a:rPr>
              <a:t>Общее описание</a:t>
            </a:r>
            <a:endParaRPr lang="ru-RU" b="1" kern="0" spc="-2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3203848" y="6381328"/>
            <a:ext cx="2808312" cy="39616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endParaRPr kumimoji="0" lang="ru-RU" sz="1800" b="0" i="0" u="none" strike="noStrike" cap="none" normalizeH="0" baseline="0">
              <a:ln>
                <a:solidFill>
                  <a:schemeClr val="bg1"/>
                </a:solidFill>
              </a:ln>
              <a:effectLst/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27277" y="6381328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2024</a:t>
            </a:r>
            <a:endParaRPr lang="ru-RU" sz="1400" dirty="0">
              <a:solidFill>
                <a:srgbClr val="1000CC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6251" y="1267233"/>
            <a:ext cx="8496944" cy="5410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В рамках разработки библиотеки «Матричные вычисления» были определены следующие функции:</a:t>
            </a:r>
            <a:endParaRPr lang="ru-RU" dirty="0">
              <a:solidFill>
                <a:schemeClr val="tx1"/>
              </a:solidFill>
            </a:endParaRPr>
          </a:p>
          <a:p>
            <a:pPr marL="1143000" lvl="2" indent="-228600">
              <a:lnSpc>
                <a:spcPct val="107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Создание матриц </a:t>
            </a:r>
            <a:endParaRPr lang="ru-RU" dirty="0">
              <a:solidFill>
                <a:schemeClr val="tx1"/>
              </a:solidFill>
            </a:endParaRPr>
          </a:p>
          <a:p>
            <a:pPr marL="1143000" lvl="2" indent="-228600">
              <a:lnSpc>
                <a:spcPct val="107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Сложение матриц </a:t>
            </a:r>
            <a:endParaRPr lang="ru-RU" dirty="0">
              <a:solidFill>
                <a:schemeClr val="tx1"/>
              </a:solidFill>
            </a:endParaRPr>
          </a:p>
          <a:p>
            <a:pPr marL="1143000" lvl="2" indent="-228600">
              <a:lnSpc>
                <a:spcPct val="107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Вычитание матриц </a:t>
            </a:r>
            <a:endParaRPr lang="ru-RU" dirty="0">
              <a:solidFill>
                <a:schemeClr val="tx1"/>
              </a:solidFill>
            </a:endParaRPr>
          </a:p>
          <a:p>
            <a:pPr marL="1143000" lvl="2" indent="-228600">
              <a:lnSpc>
                <a:spcPct val="107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Умножение матриц</a:t>
            </a:r>
            <a:endParaRPr lang="ru-RU" dirty="0">
              <a:solidFill>
                <a:schemeClr val="tx1"/>
              </a:solidFill>
            </a:endParaRPr>
          </a:p>
          <a:p>
            <a:pPr marL="1143000" lvl="2" indent="-228600">
              <a:lnSpc>
                <a:spcPct val="107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Нахождение определителя </a:t>
            </a:r>
            <a:endParaRPr lang="ru-RU" dirty="0">
              <a:solidFill>
                <a:schemeClr val="tx1"/>
              </a:solidFill>
            </a:endParaRPr>
          </a:p>
          <a:p>
            <a:pPr marL="1143000" lvl="2" indent="-228600">
              <a:lnSpc>
                <a:spcPct val="107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Нахождение обратной матрицы</a:t>
            </a:r>
            <a:endParaRPr lang="ru-RU" dirty="0">
              <a:solidFill>
                <a:schemeClr val="tx1"/>
              </a:solidFill>
            </a:endParaRPr>
          </a:p>
          <a:p>
            <a:pPr marL="1143000" lvl="2" indent="-228600">
              <a:lnSpc>
                <a:spcPct val="107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Сравнение матриц </a:t>
            </a:r>
            <a:endParaRPr lang="ru-RU" dirty="0">
              <a:solidFill>
                <a:schemeClr val="tx1"/>
              </a:solidFill>
            </a:endParaRPr>
          </a:p>
          <a:p>
            <a:pPr marL="1143000" lvl="2" indent="-228600">
              <a:lnSpc>
                <a:spcPct val="107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Умножение матрицы на число</a:t>
            </a:r>
            <a:endParaRPr lang="ru-RU" dirty="0">
              <a:solidFill>
                <a:schemeClr val="tx1"/>
              </a:solidFill>
            </a:endParaRPr>
          </a:p>
          <a:p>
            <a:pPr marL="1143000" lvl="2" indent="-228600">
              <a:lnSpc>
                <a:spcPct val="107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Транспонирование матрицы </a:t>
            </a:r>
            <a:endParaRPr lang="ru-RU" dirty="0">
              <a:solidFill>
                <a:schemeClr val="tx1"/>
              </a:solidFill>
            </a:endParaRPr>
          </a:p>
          <a:p>
            <a:pPr marL="1143000" lvl="2" indent="-228600">
              <a:lnSpc>
                <a:spcPct val="107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Нахождение матрицы алгебраических дополнений</a:t>
            </a:r>
            <a:endParaRPr lang="ru-RU" dirty="0">
              <a:solidFill>
                <a:schemeClr val="tx1"/>
              </a:solidFill>
            </a:endParaRPr>
          </a:p>
          <a:p>
            <a:pPr lvl="2">
              <a:lnSpc>
                <a:spcPct val="107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 Ввод матрицы с клавиатуры </a:t>
            </a:r>
            <a:endParaRPr lang="ru-RU" dirty="0">
              <a:solidFill>
                <a:schemeClr val="tx1"/>
              </a:solidFill>
            </a:endParaRPr>
          </a:p>
          <a:p>
            <a:pPr lvl="2">
              <a:lnSpc>
                <a:spcPct val="107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 Вывод матрицы в терминал</a:t>
            </a:r>
            <a:endParaRPr lang="ru-RU" dirty="0">
              <a:solidFill>
                <a:schemeClr val="tx1"/>
              </a:solidFill>
            </a:endParaRPr>
          </a:p>
          <a:p>
            <a:pPr lvl="2">
              <a:lnSpc>
                <a:spcPct val="107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 Очистка памяти после удаления матрицы</a:t>
            </a:r>
            <a:endParaRPr lang="ru-RU" dirty="0">
              <a:solidFill>
                <a:schemeClr val="tx1"/>
              </a:solidFill>
            </a:endParaRPr>
          </a:p>
          <a:p>
            <a:pPr lvl="2">
              <a:lnSpc>
                <a:spcPct val="107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 Копирование матрицы</a:t>
            </a:r>
            <a:endParaRPr lang="ru-RU" dirty="0">
              <a:solidFill>
                <a:schemeClr val="tx1"/>
              </a:solidFill>
            </a:endParaRPr>
          </a:p>
          <a:p>
            <a:pPr lvl="2">
              <a:lnSpc>
                <a:spcPct val="107000"/>
              </a:lnSpc>
              <a:spcBef>
                <a:spcPts val="200"/>
              </a:spcBef>
              <a:buFont typeface="+mj-lt"/>
              <a:buAutoNum type="arabicPeriod"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Номер слайда 2"/>
          <p:cNvSpPr>
            <a:spLocks noGrp="1"/>
          </p:cNvSpPr>
          <p:nvPr>
            <p:ph type="sldNum" idx="12"/>
          </p:nvPr>
        </p:nvSpPr>
        <p:spPr>
          <a:xfrm>
            <a:off x="7092950" y="6400800"/>
            <a:ext cx="1882775" cy="434975"/>
          </a:xfrm>
        </p:spPr>
        <p:txBody>
          <a:bodyPr/>
          <a:lstStyle/>
          <a:p>
            <a:pPr>
              <a:defRPr/>
            </a:pPr>
            <a:fld id="{2074B442-A87F-46E2-8075-2F2EA435D5A2}" type="slidenum">
              <a:rPr lang="ru-RU" altLang="ru-RU" smtClean="0">
                <a:solidFill>
                  <a:srgbClr val="1000CC"/>
                </a:solidFill>
              </a:rPr>
            </a:fld>
            <a:r>
              <a:rPr lang="ru-RU" altLang="ru-RU" dirty="0">
                <a:solidFill>
                  <a:srgbClr val="1000CC"/>
                </a:solidFill>
              </a:rPr>
              <a:t> / 9</a:t>
            </a:r>
            <a:endParaRPr lang="ru-RU" altLang="ru-RU" dirty="0">
              <a:solidFill>
                <a:srgbClr val="1000CC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auto">
          <a:xfrm>
            <a:off x="3203848" y="6381328"/>
            <a:ext cx="2808312" cy="39616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endParaRPr kumimoji="0" lang="ru-RU" sz="1800" b="0" i="0" u="none" strike="noStrike" cap="none" normalizeH="0" baseline="0">
              <a:ln>
                <a:solidFill>
                  <a:schemeClr val="bg1"/>
                </a:solidFill>
              </a:ln>
              <a:effectLst/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27277" y="6381328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2024</a:t>
            </a:r>
            <a:endParaRPr lang="ru-RU" sz="1400" dirty="0">
              <a:solidFill>
                <a:srgbClr val="1000CC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4671" y="2412178"/>
            <a:ext cx="5019675" cy="10763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67545" y="1556792"/>
            <a:ext cx="8280920" cy="367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tx1"/>
                </a:solidFill>
              </a:rPr>
              <a:t>Функции возвращают результирующий код: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5475" y="4101809"/>
            <a:ext cx="3819525" cy="177165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20246" y="4101809"/>
            <a:ext cx="41073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Реализована структура для удобной работы с матрицами.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Все элементы матрицы – числа типа </a:t>
            </a:r>
            <a:r>
              <a:rPr lang="en-US" dirty="0">
                <a:solidFill>
                  <a:schemeClr val="tx1"/>
                </a:solidFill>
              </a:rPr>
              <a:t>double. </a:t>
            </a:r>
            <a:r>
              <a:rPr lang="ru-RU" dirty="0">
                <a:solidFill>
                  <a:schemeClr val="tx1"/>
                </a:solidFill>
              </a:rPr>
              <a:t>А количество рядов и столбцов матрицы – типа </a:t>
            </a:r>
            <a:r>
              <a:rPr lang="en-US" dirty="0">
                <a:solidFill>
                  <a:schemeClr val="tx1"/>
                </a:solidFill>
              </a:rPr>
              <a:t>int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object 2"/>
          <p:cNvSpPr txBox="1"/>
          <p:nvPr/>
        </p:nvSpPr>
        <p:spPr bwMode="auto">
          <a:xfrm>
            <a:off x="1547813" y="274638"/>
            <a:ext cx="6359525" cy="11064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60" tIns="46080" rIns="92160" bIns="46080" numCol="1" rtlCol="0" anchor="ctr" anchorCtr="1" compatLnSpc="1">
            <a:normAutofit/>
          </a:bodyPr>
          <a:lstStyle>
            <a:lvl1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+mj-lt"/>
                <a:ea typeface="+mj-ea"/>
                <a:cs typeface="+mj-cs"/>
              </a:defRPr>
            </a:lvl1pPr>
            <a:lvl2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marL="12700">
              <a:spcAft>
                <a:spcPts val="600"/>
              </a:spcAft>
            </a:pPr>
            <a:r>
              <a:rPr lang="ru-RU" b="1" kern="0" spc="-20" dirty="0">
                <a:latin typeface="+mj-lt"/>
                <a:ea typeface="+mj-ea"/>
                <a:cs typeface="+mj-cs"/>
              </a:rPr>
              <a:t>Структура</a:t>
            </a:r>
            <a:endParaRPr lang="ru-RU" b="1" kern="0" spc="-20" dirty="0">
              <a:latin typeface="+mj-lt"/>
              <a:ea typeface="+mj-ea"/>
              <a:cs typeface="+mj-cs"/>
            </a:endParaRPr>
          </a:p>
        </p:txBody>
      </p:sp>
      <p:sp>
        <p:nvSpPr>
          <p:cNvPr id="12" name="Номер слайда 2"/>
          <p:cNvSpPr>
            <a:spLocks noGrp="1"/>
          </p:cNvSpPr>
          <p:nvPr>
            <p:ph type="sldNum" idx="12"/>
          </p:nvPr>
        </p:nvSpPr>
        <p:spPr>
          <a:xfrm>
            <a:off x="7092950" y="6400800"/>
            <a:ext cx="1882775" cy="434975"/>
          </a:xfrm>
        </p:spPr>
        <p:txBody>
          <a:bodyPr/>
          <a:lstStyle/>
          <a:p>
            <a:pPr>
              <a:defRPr/>
            </a:pPr>
            <a:fld id="{2074B442-A87F-46E2-8075-2F2EA435D5A2}" type="slidenum">
              <a:rPr lang="ru-RU" altLang="ru-RU" smtClean="0">
                <a:solidFill>
                  <a:srgbClr val="1000CC"/>
                </a:solidFill>
              </a:rPr>
            </a:fld>
            <a:r>
              <a:rPr lang="ru-RU" altLang="ru-RU" dirty="0">
                <a:solidFill>
                  <a:srgbClr val="1000CC"/>
                </a:solidFill>
              </a:rPr>
              <a:t> / 9</a:t>
            </a:r>
            <a:endParaRPr lang="ru-RU" altLang="ru-RU" dirty="0">
              <a:solidFill>
                <a:srgbClr val="1000CC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auto">
          <a:xfrm>
            <a:off x="3203848" y="6381328"/>
            <a:ext cx="2808312" cy="39616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endParaRPr kumimoji="0" lang="ru-RU" sz="1800" b="0" i="0" u="none" strike="noStrike" cap="none" normalizeH="0" baseline="0">
              <a:ln>
                <a:solidFill>
                  <a:schemeClr val="bg1"/>
                </a:solidFill>
              </a:ln>
              <a:effectLst/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27277" y="6381328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2024</a:t>
            </a:r>
            <a:endParaRPr lang="ru-RU" sz="1400" dirty="0">
              <a:solidFill>
                <a:srgbClr val="1000CC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4243" y="1628800"/>
            <a:ext cx="864096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Память во всех вычислениях под каждую матрицу выделяется динамически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и заполняется нулями с помощью функции </a:t>
            </a:r>
            <a:r>
              <a:rPr lang="en-US" dirty="0" err="1">
                <a:solidFill>
                  <a:schemeClr val="tx1"/>
                </a:solidFill>
              </a:rPr>
              <a:t>calloc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br>
              <a:rPr lang="en-US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В каждой функции перед вычислениями происходят проверки на корректность матрицы: была ли выделена память, не пришел ли пустой указатель, не являются ли числа матрицы </a:t>
            </a:r>
            <a:r>
              <a:rPr lang="en-US" dirty="0">
                <a:solidFill>
                  <a:schemeClr val="tx1"/>
                </a:solidFill>
              </a:rPr>
              <a:t>NAN </a:t>
            </a:r>
            <a:r>
              <a:rPr lang="ru-RU" dirty="0">
                <a:solidFill>
                  <a:schemeClr val="tx1"/>
                </a:solidFill>
              </a:rPr>
              <a:t>или </a:t>
            </a:r>
            <a:r>
              <a:rPr lang="en-US" dirty="0">
                <a:solidFill>
                  <a:schemeClr val="tx1"/>
                </a:solidFill>
              </a:rPr>
              <a:t>INF</a:t>
            </a:r>
            <a:r>
              <a:rPr lang="ru-RU" dirty="0">
                <a:solidFill>
                  <a:schemeClr val="tx1"/>
                </a:solidFill>
              </a:rPr>
              <a:t> или не вышли ли мы за границы числа.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Далее, в зависимости от функции, идут проверки на размеры матрицы.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Например, при умножении двух матриц мы проверяем, что количество строк первой матрицы совпадает с количеством столбцов второй.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Номер слайда 2"/>
          <p:cNvSpPr>
            <a:spLocks noGrp="1"/>
          </p:cNvSpPr>
          <p:nvPr>
            <p:ph type="sldNum" idx="12"/>
          </p:nvPr>
        </p:nvSpPr>
        <p:spPr>
          <a:xfrm>
            <a:off x="7092950" y="6400800"/>
            <a:ext cx="1882775" cy="434975"/>
          </a:xfrm>
        </p:spPr>
        <p:txBody>
          <a:bodyPr/>
          <a:lstStyle/>
          <a:p>
            <a:pPr>
              <a:defRPr/>
            </a:pPr>
            <a:fld id="{2074B442-A87F-46E2-8075-2F2EA435D5A2}" type="slidenum">
              <a:rPr lang="ru-RU" altLang="ru-RU" smtClean="0">
                <a:solidFill>
                  <a:srgbClr val="1000CC"/>
                </a:solidFill>
              </a:rPr>
            </a:fld>
            <a:r>
              <a:rPr lang="ru-RU" altLang="ru-RU" dirty="0">
                <a:solidFill>
                  <a:srgbClr val="1000CC"/>
                </a:solidFill>
              </a:rPr>
              <a:t> / 9</a:t>
            </a:r>
            <a:endParaRPr lang="ru-RU" altLang="ru-RU" dirty="0">
              <a:solidFill>
                <a:srgbClr val="1000CC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auto">
          <a:xfrm>
            <a:off x="3203848" y="6381328"/>
            <a:ext cx="2808312" cy="39616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endParaRPr kumimoji="0" lang="ru-RU" sz="1800" b="0" i="0" u="none" strike="noStrike" cap="none" normalizeH="0" baseline="0">
              <a:ln>
                <a:solidFill>
                  <a:schemeClr val="bg1"/>
                </a:solidFill>
              </a:ln>
              <a:effectLst/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27277" y="6381328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2024</a:t>
            </a:r>
            <a:endParaRPr lang="ru-RU" sz="1400" dirty="0">
              <a:solidFill>
                <a:srgbClr val="1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1844824"/>
            <a:ext cx="77048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В некоторых функциях была возможность выбора алгоритма реализации. Но так как данная библиотека предполагается использоваться для личных целей, а не обработки огромных матриц статистических данных, то алгоритм выбирался наиболее наглядный.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Так, например, было отдано предпочтение реализации алгоритму Гаусса, вместо разложения </a:t>
            </a:r>
            <a:r>
              <a:rPr lang="en-US" dirty="0">
                <a:solidFill>
                  <a:schemeClr val="tx1"/>
                </a:solidFill>
              </a:rPr>
              <a:t>LU.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Номер слайда 2"/>
          <p:cNvSpPr>
            <a:spLocks noGrp="1"/>
          </p:cNvSpPr>
          <p:nvPr>
            <p:ph type="sldNum" idx="12"/>
          </p:nvPr>
        </p:nvSpPr>
        <p:spPr>
          <a:xfrm>
            <a:off x="7092950" y="6400800"/>
            <a:ext cx="1882775" cy="434975"/>
          </a:xfrm>
        </p:spPr>
        <p:txBody>
          <a:bodyPr/>
          <a:lstStyle/>
          <a:p>
            <a:pPr>
              <a:defRPr/>
            </a:pPr>
            <a:fld id="{2074B442-A87F-46E2-8075-2F2EA435D5A2}" type="slidenum">
              <a:rPr lang="ru-RU" altLang="ru-RU" smtClean="0">
                <a:solidFill>
                  <a:srgbClr val="1000CC"/>
                </a:solidFill>
              </a:rPr>
            </a:fld>
            <a:r>
              <a:rPr lang="ru-RU" altLang="ru-RU" dirty="0">
                <a:solidFill>
                  <a:srgbClr val="1000CC"/>
                </a:solidFill>
              </a:rPr>
              <a:t> / 9</a:t>
            </a:r>
            <a:endParaRPr lang="ru-RU" altLang="ru-RU" dirty="0">
              <a:solidFill>
                <a:srgbClr val="1000CC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/>
          <p:nvPr/>
        </p:nvSpPr>
        <p:spPr bwMode="auto">
          <a:xfrm>
            <a:off x="1547813" y="274638"/>
            <a:ext cx="6359525" cy="11064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60" tIns="46080" rIns="92160" bIns="46080" numCol="1" rtlCol="0" anchor="ctr" anchorCtr="1" compatLnSpc="1">
            <a:normAutofit/>
          </a:bodyPr>
          <a:lstStyle>
            <a:lvl1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+mj-lt"/>
                <a:ea typeface="+mj-ea"/>
                <a:cs typeface="+mj-cs"/>
              </a:defRPr>
            </a:lvl1pPr>
            <a:lvl2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marL="12700">
              <a:spcAft>
                <a:spcPts val="600"/>
              </a:spcAft>
            </a:pPr>
            <a:r>
              <a:rPr lang="en-US" b="1" kern="0" spc="-20" dirty="0" err="1"/>
              <a:t>Makefile</a:t>
            </a:r>
            <a:endParaRPr lang="ru-RU" b="1" kern="0" spc="-2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3203848" y="6381328"/>
            <a:ext cx="2808312" cy="39616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endParaRPr kumimoji="0" lang="ru-RU" sz="1800" b="0" i="0" u="none" strike="noStrike" cap="none" normalizeH="0" baseline="0">
              <a:ln>
                <a:solidFill>
                  <a:schemeClr val="bg1"/>
                </a:solidFill>
              </a:ln>
              <a:effectLst/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27277" y="6381328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2024</a:t>
            </a:r>
            <a:endParaRPr lang="ru-RU" sz="1400" dirty="0">
              <a:solidFill>
                <a:srgbClr val="1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1168082"/>
            <a:ext cx="7920880" cy="4527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tx1"/>
                </a:solidFill>
              </a:rPr>
              <a:t>Сборка проекта для удобства была реализована через </a:t>
            </a:r>
            <a:r>
              <a:rPr lang="en-US" dirty="0" err="1">
                <a:solidFill>
                  <a:schemeClr val="tx1"/>
                </a:solidFill>
              </a:rPr>
              <a:t>makefile</a:t>
            </a:r>
            <a:r>
              <a:rPr lang="en-US" dirty="0">
                <a:solidFill>
                  <a:schemeClr val="tx1"/>
                </a:solidFill>
              </a:rPr>
              <a:t>.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err="1">
                <a:solidFill>
                  <a:schemeClr val="tx1"/>
                </a:solidFill>
              </a:rPr>
              <a:t>Makefile</a:t>
            </a:r>
            <a:r>
              <a:rPr lang="ru-RU" dirty="0">
                <a:solidFill>
                  <a:schemeClr val="tx1"/>
                </a:solidFill>
              </a:rPr>
              <a:t> содержит следующие цели:</a:t>
            </a:r>
            <a:endParaRPr lang="ru-RU" dirty="0">
              <a:solidFill>
                <a:schemeClr val="tx1"/>
              </a:solidFill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b="1" dirty="0" err="1">
                <a:solidFill>
                  <a:schemeClr val="tx1"/>
                </a:solidFill>
              </a:rPr>
              <a:t>clean</a:t>
            </a:r>
            <a:r>
              <a:rPr lang="ru-RU" b="1" dirty="0">
                <a:solidFill>
                  <a:schemeClr val="tx1"/>
                </a:solidFill>
              </a:rPr>
              <a:t>: </a:t>
            </a:r>
            <a:r>
              <a:rPr lang="ru-RU" dirty="0">
                <a:solidFill>
                  <a:schemeClr val="tx1"/>
                </a:solidFill>
              </a:rPr>
              <a:t>Цель для очистки файлов, связанных с процессом тестирования с использованием GCOV (GNU </a:t>
            </a:r>
            <a:r>
              <a:rPr lang="ru-RU" dirty="0" err="1">
                <a:solidFill>
                  <a:schemeClr val="tx1"/>
                </a:solidFill>
              </a:rPr>
              <a:t>Coverage</a:t>
            </a:r>
            <a:r>
              <a:rPr lang="ru-RU" dirty="0">
                <a:solidFill>
                  <a:schemeClr val="tx1"/>
                </a:solidFill>
              </a:rPr>
              <a:t>). Это включает в себя удаление файлов с расширениями *.</a:t>
            </a:r>
            <a:r>
              <a:rPr lang="ru-RU" dirty="0" err="1">
                <a:solidFill>
                  <a:schemeClr val="tx1"/>
                </a:solidFill>
              </a:rPr>
              <a:t>gcda</a:t>
            </a:r>
            <a:r>
              <a:rPr lang="ru-RU" dirty="0">
                <a:solidFill>
                  <a:schemeClr val="tx1"/>
                </a:solidFill>
              </a:rPr>
              <a:t>, *.</a:t>
            </a:r>
            <a:r>
              <a:rPr lang="ru-RU" dirty="0" err="1">
                <a:solidFill>
                  <a:schemeClr val="tx1"/>
                </a:solidFill>
              </a:rPr>
              <a:t>gcno</a:t>
            </a:r>
            <a:r>
              <a:rPr lang="ru-RU" dirty="0">
                <a:solidFill>
                  <a:schemeClr val="tx1"/>
                </a:solidFill>
              </a:rPr>
              <a:t>, *.</a:t>
            </a:r>
            <a:r>
              <a:rPr lang="ru-RU" dirty="0" err="1">
                <a:solidFill>
                  <a:schemeClr val="tx1"/>
                </a:solidFill>
              </a:rPr>
              <a:t>gcov</a:t>
            </a:r>
            <a:r>
              <a:rPr lang="ru-RU" dirty="0">
                <a:solidFill>
                  <a:schemeClr val="tx1"/>
                </a:solidFill>
              </a:rPr>
              <a:t>, *.</a:t>
            </a:r>
            <a:r>
              <a:rPr lang="ru-RU" dirty="0" err="1">
                <a:solidFill>
                  <a:schemeClr val="tx1"/>
                </a:solidFill>
              </a:rPr>
              <a:t>info</a:t>
            </a:r>
            <a:r>
              <a:rPr lang="ru-RU" dirty="0">
                <a:solidFill>
                  <a:schemeClr val="tx1"/>
                </a:solidFill>
              </a:rPr>
              <a:t>, *.</a:t>
            </a:r>
            <a:r>
              <a:rPr lang="ru-RU" dirty="0" err="1">
                <a:solidFill>
                  <a:schemeClr val="tx1"/>
                </a:solidFill>
              </a:rPr>
              <a:t>log</a:t>
            </a:r>
            <a:r>
              <a:rPr lang="ru-RU" dirty="0">
                <a:solidFill>
                  <a:schemeClr val="tx1"/>
                </a:solidFill>
              </a:rPr>
              <a:t>, а также каталога </a:t>
            </a:r>
            <a:r>
              <a:rPr lang="ru-RU" dirty="0" err="1">
                <a:solidFill>
                  <a:schemeClr val="tx1"/>
                </a:solidFill>
              </a:rPr>
              <a:t>gcovreport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b="1" dirty="0" err="1">
                <a:solidFill>
                  <a:schemeClr val="tx1"/>
                </a:solidFill>
              </a:rPr>
              <a:t>format_google</a:t>
            </a:r>
            <a:r>
              <a:rPr lang="ru-RU" b="1" dirty="0">
                <a:solidFill>
                  <a:schemeClr val="tx1"/>
                </a:solidFill>
              </a:rPr>
              <a:t>: </a:t>
            </a:r>
            <a:r>
              <a:rPr lang="ru-RU" dirty="0">
                <a:solidFill>
                  <a:schemeClr val="tx1"/>
                </a:solidFill>
              </a:rPr>
              <a:t>Цель для форматирования кода согласно стилю Google с помощью </a:t>
            </a:r>
            <a:r>
              <a:rPr lang="ru-RU" dirty="0" err="1">
                <a:solidFill>
                  <a:schemeClr val="tx1"/>
                </a:solidFill>
              </a:rPr>
              <a:t>clang-format</a:t>
            </a:r>
            <a:r>
              <a:rPr lang="ru-RU" dirty="0">
                <a:solidFill>
                  <a:schemeClr val="tx1"/>
                </a:solidFill>
              </a:rPr>
              <a:t>. Это обеспечивает соблюдение стандартов оформления кода в проекте.</a:t>
            </a:r>
            <a:endParaRPr lang="ru-RU" dirty="0">
              <a:solidFill>
                <a:schemeClr val="tx1"/>
              </a:solidFill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b="1" dirty="0">
                <a:solidFill>
                  <a:schemeClr val="tx1"/>
                </a:solidFill>
              </a:rPr>
              <a:t>n</a:t>
            </a:r>
            <a:r>
              <a:rPr lang="ru-RU" b="1" dirty="0">
                <a:solidFill>
                  <a:schemeClr val="tx1"/>
                </a:solidFill>
              </a:rPr>
              <a:t>_</a:t>
            </a:r>
            <a:r>
              <a:rPr lang="en-US" b="1" dirty="0">
                <a:solidFill>
                  <a:schemeClr val="tx1"/>
                </a:solidFill>
              </a:rPr>
              <a:t>matrix</a:t>
            </a:r>
            <a:r>
              <a:rPr lang="ru-RU" b="1" dirty="0">
                <a:solidFill>
                  <a:schemeClr val="tx1"/>
                </a:solidFill>
              </a:rPr>
              <a:t>.</a:t>
            </a:r>
            <a:r>
              <a:rPr lang="en-US" b="1" dirty="0">
                <a:solidFill>
                  <a:schemeClr val="tx1"/>
                </a:solidFill>
              </a:rPr>
              <a:t>a</a:t>
            </a:r>
            <a:r>
              <a:rPr lang="ru-RU" b="1" dirty="0">
                <a:solidFill>
                  <a:schemeClr val="tx1"/>
                </a:solidFill>
              </a:rPr>
              <a:t>: </a:t>
            </a:r>
            <a:r>
              <a:rPr lang="ru-RU" dirty="0">
                <a:solidFill>
                  <a:schemeClr val="tx1"/>
                </a:solidFill>
              </a:rPr>
              <a:t>Цель для сборки статической библиотеки</a:t>
            </a:r>
            <a:endParaRPr lang="ru-RU" dirty="0">
              <a:solidFill>
                <a:schemeClr val="tx1"/>
              </a:solidFill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b="1" dirty="0" err="1">
                <a:solidFill>
                  <a:schemeClr val="tx1"/>
                </a:solidFill>
              </a:rPr>
              <a:t>gcov</a:t>
            </a:r>
            <a:r>
              <a:rPr lang="ru-RU" b="1" dirty="0">
                <a:solidFill>
                  <a:schemeClr val="tx1"/>
                </a:solidFill>
              </a:rPr>
              <a:t>_</a:t>
            </a:r>
            <a:r>
              <a:rPr lang="en-US" b="1" dirty="0">
                <a:solidFill>
                  <a:schemeClr val="tx1"/>
                </a:solidFill>
              </a:rPr>
              <a:t>report</a:t>
            </a:r>
            <a:r>
              <a:rPr lang="ru-RU" b="1" dirty="0">
                <a:solidFill>
                  <a:schemeClr val="tx1"/>
                </a:solidFill>
              </a:rPr>
              <a:t>: </a:t>
            </a:r>
            <a:r>
              <a:rPr lang="ru-RU" dirty="0">
                <a:solidFill>
                  <a:schemeClr val="tx1"/>
                </a:solidFill>
              </a:rPr>
              <a:t>Цель для запуска </a:t>
            </a:r>
            <a:r>
              <a:rPr lang="en-US" dirty="0">
                <a:solidFill>
                  <a:schemeClr val="tx1"/>
                </a:solidFill>
              </a:rPr>
              <a:t>unit </a:t>
            </a:r>
            <a:r>
              <a:rPr lang="ru-RU" dirty="0">
                <a:solidFill>
                  <a:schemeClr val="tx1"/>
                </a:solidFill>
              </a:rPr>
              <a:t>тестов и их визуализации</a:t>
            </a:r>
            <a:endParaRPr lang="ru-RU" dirty="0">
              <a:solidFill>
                <a:schemeClr val="tx1"/>
              </a:solidFill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b="1" dirty="0" err="1">
                <a:solidFill>
                  <a:schemeClr val="tx1"/>
                </a:solidFill>
              </a:rPr>
              <a:t>valgrind</a:t>
            </a:r>
            <a:r>
              <a:rPr lang="ru-RU" b="1" dirty="0">
                <a:solidFill>
                  <a:schemeClr val="tx1"/>
                </a:solidFill>
              </a:rPr>
              <a:t>: </a:t>
            </a:r>
            <a:r>
              <a:rPr lang="ru-RU" dirty="0">
                <a:solidFill>
                  <a:schemeClr val="tx1"/>
                </a:solidFill>
              </a:rPr>
              <a:t>Цель для тестирования на наличие утечек памяти</a:t>
            </a:r>
            <a:endParaRPr lang="ru-RU" dirty="0">
              <a:solidFill>
                <a:schemeClr val="tx1"/>
              </a:solidFill>
            </a:endParaRPr>
          </a:p>
          <a:p>
            <a:pPr marL="342900" lvl="0" indent="-342900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b="1" dirty="0" err="1">
                <a:solidFill>
                  <a:schemeClr val="tx1"/>
                </a:solidFill>
              </a:rPr>
              <a:t>cppcheck</a:t>
            </a:r>
            <a:r>
              <a:rPr lang="ru-RU" dirty="0">
                <a:solidFill>
                  <a:schemeClr val="tx1"/>
                </a:solidFill>
              </a:rPr>
              <a:t>: Цель для запуска статического анализатора кода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b="1" dirty="0">
                <a:solidFill>
                  <a:schemeClr val="tx1"/>
                </a:solidFill>
              </a:rPr>
              <a:t>test</a:t>
            </a:r>
            <a:r>
              <a:rPr lang="ru-RU" b="1" dirty="0">
                <a:solidFill>
                  <a:schemeClr val="tx1"/>
                </a:solidFill>
              </a:rPr>
              <a:t>: </a:t>
            </a:r>
            <a:r>
              <a:rPr lang="ru-RU" dirty="0">
                <a:solidFill>
                  <a:schemeClr val="tx1"/>
                </a:solidFill>
              </a:rPr>
              <a:t>Цель для запуска тестов на каждую функцию отдельно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Номер слайда 2"/>
          <p:cNvSpPr>
            <a:spLocks noGrp="1"/>
          </p:cNvSpPr>
          <p:nvPr>
            <p:ph type="sldNum" idx="12"/>
          </p:nvPr>
        </p:nvSpPr>
        <p:spPr>
          <a:xfrm>
            <a:off x="7092950" y="6400800"/>
            <a:ext cx="1882775" cy="434975"/>
          </a:xfrm>
        </p:spPr>
        <p:txBody>
          <a:bodyPr/>
          <a:lstStyle/>
          <a:p>
            <a:pPr>
              <a:defRPr/>
            </a:pPr>
            <a:fld id="{2074B442-A87F-46E2-8075-2F2EA435D5A2}" type="slidenum">
              <a:rPr lang="ru-RU" altLang="ru-RU" smtClean="0">
                <a:solidFill>
                  <a:srgbClr val="1000CC"/>
                </a:solidFill>
              </a:rPr>
            </a:fld>
            <a:r>
              <a:rPr lang="ru-RU" altLang="ru-RU" dirty="0">
                <a:solidFill>
                  <a:srgbClr val="1000CC"/>
                </a:solidFill>
              </a:rPr>
              <a:t> / 9</a:t>
            </a:r>
            <a:endParaRPr lang="ru-RU" altLang="ru-RU" dirty="0">
              <a:solidFill>
                <a:srgbClr val="1000CC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6900" y="3584562"/>
            <a:ext cx="8890199" cy="2946672"/>
          </a:xfrm>
          <a:prstGeom prst="rect">
            <a:avLst/>
          </a:prstGeom>
        </p:spPr>
      </p:pic>
      <p:sp>
        <p:nvSpPr>
          <p:cNvPr id="4" name="object 2"/>
          <p:cNvSpPr txBox="1"/>
          <p:nvPr/>
        </p:nvSpPr>
        <p:spPr bwMode="auto">
          <a:xfrm>
            <a:off x="1547813" y="274638"/>
            <a:ext cx="6359525" cy="11064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60" tIns="46080" rIns="92160" bIns="46080" numCol="1" rtlCol="0" anchor="ctr" anchorCtr="1" compatLnSpc="1">
            <a:normAutofit/>
          </a:bodyPr>
          <a:lstStyle>
            <a:lvl1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+mj-lt"/>
                <a:ea typeface="+mj-ea"/>
                <a:cs typeface="+mj-cs"/>
              </a:defRPr>
            </a:lvl1pPr>
            <a:lvl2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marL="12700">
              <a:spcAft>
                <a:spcPts val="600"/>
              </a:spcAft>
            </a:pPr>
            <a:r>
              <a:rPr lang="ru-RU" b="1" kern="0" dirty="0">
                <a:latin typeface="+mj-lt"/>
                <a:ea typeface="+mj-ea"/>
                <a:cs typeface="+mj-cs"/>
              </a:rPr>
              <a:t>Тестирование</a:t>
            </a:r>
            <a:endParaRPr lang="ru-RU" b="1" kern="0" spc="-2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3203848" y="6381328"/>
            <a:ext cx="2808312" cy="39616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endParaRPr kumimoji="0" lang="ru-RU" sz="1800" b="0" i="0" u="none" strike="noStrike" cap="none" normalizeH="0" baseline="0">
              <a:ln>
                <a:solidFill>
                  <a:schemeClr val="bg1"/>
                </a:solidFill>
              </a:ln>
              <a:effectLst/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27277" y="6381328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2024</a:t>
            </a:r>
            <a:endParaRPr lang="ru-RU" sz="1400" dirty="0">
              <a:solidFill>
                <a:srgbClr val="1000CC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078" y="1726906"/>
            <a:ext cx="6534150" cy="17716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1520" y="1381125"/>
            <a:ext cx="8915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Было произведено тестирование программы на утечки памяти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и написаны тесты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Номер слайда 2"/>
          <p:cNvSpPr>
            <a:spLocks noGrp="1"/>
          </p:cNvSpPr>
          <p:nvPr>
            <p:ph type="sldNum" idx="12"/>
          </p:nvPr>
        </p:nvSpPr>
        <p:spPr>
          <a:xfrm>
            <a:off x="7092950" y="6400800"/>
            <a:ext cx="1882775" cy="434975"/>
          </a:xfrm>
        </p:spPr>
        <p:txBody>
          <a:bodyPr/>
          <a:lstStyle/>
          <a:p>
            <a:pPr>
              <a:defRPr/>
            </a:pPr>
            <a:fld id="{2074B442-A87F-46E2-8075-2F2EA435D5A2}" type="slidenum">
              <a:rPr lang="ru-RU" altLang="ru-RU" smtClean="0">
                <a:solidFill>
                  <a:srgbClr val="1000CC"/>
                </a:solidFill>
              </a:rPr>
            </a:fld>
            <a:r>
              <a:rPr lang="ru-RU" altLang="ru-RU" dirty="0">
                <a:solidFill>
                  <a:srgbClr val="1000CC"/>
                </a:solidFill>
              </a:rPr>
              <a:t> / 9</a:t>
            </a:r>
            <a:endParaRPr lang="ru-RU" altLang="ru-RU" dirty="0">
              <a:solidFill>
                <a:srgbClr val="1000CC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idx="4294967295"/>
          </p:nvPr>
        </p:nvSpPr>
        <p:spPr>
          <a:xfrm>
            <a:off x="3254375" y="4976557"/>
            <a:ext cx="2873375" cy="434975"/>
          </a:xfrm>
        </p:spPr>
        <p:txBody>
          <a:bodyPr/>
          <a:lstStyle/>
          <a:p>
            <a:pPr>
              <a:defRPr/>
            </a:pPr>
            <a:r>
              <a:rPr lang="ru-RU" altLang="ru-RU" dirty="0"/>
              <a:t>© Факультет ВМК МГУ, 2012</a:t>
            </a:r>
            <a:endParaRPr lang="ru-RU" altLang="ru-RU" dirty="0"/>
          </a:p>
        </p:txBody>
      </p:sp>
      <p:sp>
        <p:nvSpPr>
          <p:cNvPr id="4" name="object 2"/>
          <p:cNvSpPr txBox="1"/>
          <p:nvPr/>
        </p:nvSpPr>
        <p:spPr>
          <a:xfrm>
            <a:off x="3516695" y="434552"/>
            <a:ext cx="499093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+mj-lt"/>
                <a:ea typeface="+mj-ea"/>
                <a:cs typeface="+mj-cs"/>
              </a:defRPr>
            </a:lvl1pPr>
            <a:lvl2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200" b="1" kern="0" spc="-20" dirty="0">
                <a:solidFill>
                  <a:srgbClr val="001B80"/>
                </a:solidFill>
              </a:rPr>
              <a:t>Выводы</a:t>
            </a:r>
            <a:endParaRPr lang="ru-RU" sz="3200" b="1" kern="0" spc="-20" dirty="0">
              <a:solidFill>
                <a:srgbClr val="001B8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3203848" y="6381328"/>
            <a:ext cx="2808312" cy="39616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endParaRPr kumimoji="0" lang="ru-RU" sz="1800" b="0" i="0" u="none" strike="noStrike" cap="none" normalizeH="0" baseline="0">
              <a:ln>
                <a:solidFill>
                  <a:schemeClr val="bg1"/>
                </a:solidFill>
              </a:ln>
              <a:effectLst/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27277" y="6381328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2024</a:t>
            </a:r>
            <a:endParaRPr lang="ru-RU" sz="1400" dirty="0">
              <a:solidFill>
                <a:srgbClr val="1000CC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3528" y="1152063"/>
            <a:ext cx="8496944" cy="5418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tx1"/>
                </a:solidFill>
              </a:rPr>
              <a:t>В ходе работы были достигнуты следующие результаты:</a:t>
            </a:r>
            <a:endParaRPr lang="ru-RU" dirty="0">
              <a:solidFill>
                <a:schemeClr val="tx1"/>
              </a:solidFill>
            </a:endParaRPr>
          </a:p>
          <a:p>
            <a:pPr marL="342900" lvl="0" indent="-342900">
              <a:lnSpc>
                <a:spcPct val="107000"/>
              </a:lnSpc>
              <a:tabLst>
                <a:tab pos="457200" algn="l"/>
              </a:tabLst>
            </a:pPr>
            <a:r>
              <a:rPr lang="ru-RU" dirty="0">
                <a:solidFill>
                  <a:schemeClr val="tx1"/>
                </a:solidFill>
              </a:rPr>
              <a:t>Были реализованы основные алгоритмы для матричных операций, включая сложение, вычитание, умножение матриц, умножение на число, транспонирование матриц, нахождение обратной матрицы, нахождение матрицы алгебраических дополнений. Реализация данных алгоритмов обеспечивает точность и эффективность выполнения матричных операций.</a:t>
            </a:r>
            <a:endParaRPr lang="ru-RU" dirty="0">
              <a:solidFill>
                <a:schemeClr val="tx1"/>
              </a:solidFill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dirty="0">
                <a:solidFill>
                  <a:schemeClr val="tx1"/>
                </a:solidFill>
              </a:rPr>
              <a:t>Были проведены </a:t>
            </a:r>
            <a:r>
              <a:rPr lang="en-US" dirty="0">
                <a:solidFill>
                  <a:schemeClr val="tx1"/>
                </a:solidFill>
              </a:rPr>
              <a:t>UNIT </a:t>
            </a:r>
            <a:r>
              <a:rPr lang="ru-RU" dirty="0">
                <a:solidFill>
                  <a:schemeClr val="tx1"/>
                </a:solidFill>
              </a:rPr>
              <a:t>тесты с использованием </a:t>
            </a:r>
            <a:r>
              <a:rPr lang="en-US" dirty="0" err="1">
                <a:solidFill>
                  <a:schemeClr val="tx1"/>
                </a:solidFill>
              </a:rPr>
              <a:t>Gcov</a:t>
            </a:r>
            <a:r>
              <a:rPr lang="ru-RU" dirty="0">
                <a:solidFill>
                  <a:schemeClr val="tx1"/>
                </a:solidFill>
              </a:rPr>
              <a:t> для проверки функциональности библиотеки. Тестирование позволило убедиться в корректности работы функций библиотеки и обеспечило надежность и стабильность ее функциональности.</a:t>
            </a:r>
            <a:endParaRPr lang="ru-RU" dirty="0">
              <a:solidFill>
                <a:schemeClr val="tx1"/>
              </a:solidFill>
            </a:endParaRPr>
          </a:p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tx1"/>
                </a:solidFill>
              </a:rPr>
              <a:t>В заключение можно отметить, что разработанная библиотека «Матричные вычисления» на языке С представляет собой инструмент для работы с матрицами. Она обладает необходимой точностью и удобством использования. Библиотека может быть применена в различных областях, таких как научные исследования, анализ данных, учебные проекты и другие.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Номер слайда 2"/>
          <p:cNvSpPr>
            <a:spLocks noGrp="1"/>
          </p:cNvSpPr>
          <p:nvPr>
            <p:ph type="sldNum" idx="12"/>
          </p:nvPr>
        </p:nvSpPr>
        <p:spPr>
          <a:xfrm>
            <a:off x="7092950" y="6400800"/>
            <a:ext cx="1882775" cy="434975"/>
          </a:xfrm>
        </p:spPr>
        <p:txBody>
          <a:bodyPr/>
          <a:lstStyle/>
          <a:p>
            <a:pPr>
              <a:defRPr/>
            </a:pPr>
            <a:fld id="{2074B442-A87F-46E2-8075-2F2EA435D5A2}" type="slidenum">
              <a:rPr lang="ru-RU" altLang="ru-RU" smtClean="0">
                <a:solidFill>
                  <a:srgbClr val="1000CC"/>
                </a:solidFill>
              </a:rPr>
            </a:fld>
            <a:r>
              <a:rPr lang="ru-RU" altLang="ru-RU" dirty="0">
                <a:solidFill>
                  <a:srgbClr val="1000CC"/>
                </a:solidFill>
              </a:rPr>
              <a:t> / 9</a:t>
            </a:r>
            <a:endParaRPr lang="ru-RU" altLang="ru-RU" dirty="0">
              <a:solidFill>
                <a:srgbClr val="1000CC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4958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6" charset="0"/>
          <a:buNone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4958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6" charset="0"/>
          <a:buNone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4210</Words>
  <Application>WPS Presentation</Application>
  <PresentationFormat>Экран (4:3)</PresentationFormat>
  <Paragraphs>109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Arial</vt:lpstr>
      <vt:lpstr>SimSun</vt:lpstr>
      <vt:lpstr>Wingdings</vt:lpstr>
      <vt:lpstr>Times New Roman</vt:lpstr>
      <vt:lpstr>Microsoft YaHei</vt:lpstr>
      <vt:lpstr>Times New Roman Cyr</vt:lpstr>
      <vt:lpstr>Segoe UI</vt:lpstr>
      <vt:lpstr>Symbol</vt:lpstr>
      <vt:lpstr>Arial Unicode MS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ФАКУЛЬТЕТЕ ВМК МГУ ИМ. М.В. ЛОМОНОСОВА</dc:title>
  <dc:creator>Berezin</dc:creator>
  <cp:lastModifiedBy>RITA</cp:lastModifiedBy>
  <cp:revision>352</cp:revision>
  <cp:lastPrinted>2113-01-01T00:00:00Z</cp:lastPrinted>
  <dcterms:created xsi:type="dcterms:W3CDTF">2000-12-25T11:02:00Z</dcterms:created>
  <dcterms:modified xsi:type="dcterms:W3CDTF">2025-10-10T10:08:42Z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59B954C690FC48EFA297D0A1F25A3212_12</vt:lpwstr>
  </property>
  <property fmtid="{D5CDD505-2E9C-101B-9397-08002B2CF9AE}" pid="3" name="KSOProductBuildVer">
    <vt:lpwstr>1049-12.2.0.21546</vt:lpwstr>
  </property>
</Properties>
</file>