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3"/>
    <p:sldId id="257" r:id="rId4"/>
    <p:sldId id="264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93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219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87DE9-3B20-4645-BAD7-348B14FF3F1A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42EF8B-6830-4AC4-86F9-C452E7CB3CE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44F3-BABA-43DA-9E89-A7052C28715B}" type="datetime1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E0DF-53F5-43DC-A0B2-8BCDAD05DF3E}" type="datetime1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4ADD1-9702-46D3-9235-691DCE7C32DE}" type="datetime1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24DF-46A9-4C1F-A205-3F843BC02402}" type="datetime1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E55A-C128-42B4-BA56-08EC1C6798CB}" type="datetime1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AECF-6760-4CEE-A4BA-E523BB513954}" type="datetime1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A0BD-D795-44F2-BF7C-73C05ACE704F}" type="datetime1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7AA47-FDE5-4892-830F-D95B35F7F3BA}" type="datetime1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68D28-B79F-4F5E-AAD7-5B04CD16DEC7}" type="datetime1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1068D-05DC-4855-BAA2-CCB0E0CC164C}" type="datetime1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34AD-BC56-470A-890E-37126626ED0A}" type="datetime1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92307-B39A-4065-825D-ACFD0EB5FDC7}" type="datetime1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758"/>
            <a:ext cx="9144000" cy="4343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95375"/>
          </a:xfrm>
          <a:prstGeom prst="rect">
            <a:avLst/>
          </a:prstGeom>
        </p:spPr>
      </p:pic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1280160" y="0"/>
            <a:ext cx="7863840" cy="57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 anchorCtr="1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r">
              <a:lnSpc>
                <a:spcPct val="89000"/>
              </a:lnSpc>
              <a:buClrTx/>
              <a:buFontTx/>
              <a:buNone/>
            </a:pPr>
            <a:r>
              <a:rPr lang="ru-RU" altLang="ru-RU" sz="2400" b="1" dirty="0">
                <a:solidFill>
                  <a:srgbClr val="000080"/>
                </a:solidFill>
              </a:rPr>
              <a:t>Факультет </a:t>
            </a:r>
            <a:r>
              <a:rPr lang="ru-RU" altLang="ru-RU" sz="2400" b="1" spc="-150" dirty="0">
                <a:solidFill>
                  <a:srgbClr val="000080"/>
                </a:solidFill>
              </a:rPr>
              <a:t>вычислительной</a:t>
            </a:r>
            <a:r>
              <a:rPr lang="ru-RU" altLang="ru-RU" sz="2400" b="1" dirty="0">
                <a:solidFill>
                  <a:srgbClr val="000080"/>
                </a:solidFill>
              </a:rPr>
              <a:t> </a:t>
            </a:r>
            <a:r>
              <a:rPr lang="ru-RU" altLang="ru-RU" sz="2400" b="1" dirty="0" smtClean="0">
                <a:solidFill>
                  <a:srgbClr val="000080"/>
                </a:solidFill>
              </a:rPr>
              <a:t>математики</a:t>
            </a:r>
            <a:endParaRPr lang="en-US" altLang="ru-RU" sz="2400" b="1" dirty="0" smtClean="0">
              <a:solidFill>
                <a:srgbClr val="000080"/>
              </a:solidFill>
            </a:endParaRPr>
          </a:p>
          <a:p>
            <a:pPr algn="r">
              <a:lnSpc>
                <a:spcPct val="89000"/>
              </a:lnSpc>
              <a:buClrTx/>
              <a:buFontTx/>
              <a:buNone/>
            </a:pPr>
            <a:r>
              <a:rPr lang="ru-RU" altLang="ru-RU" sz="2400" b="1" dirty="0" smtClean="0">
                <a:solidFill>
                  <a:srgbClr val="000080"/>
                </a:solidFill>
              </a:rPr>
              <a:t>и кибернетики</a:t>
            </a:r>
            <a:endParaRPr lang="ru-RU" altLang="ru-RU" sz="1600" b="1" dirty="0">
              <a:solidFill>
                <a:srgbClr val="00008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01567" y="619539"/>
            <a:ext cx="4864609" cy="475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9000"/>
              </a:lnSpc>
              <a:buClrTx/>
              <a:buFontTx/>
              <a:buNone/>
            </a:pPr>
            <a:r>
              <a:rPr lang="ru-RU" altLang="ru-RU" sz="2800" b="1" dirty="0">
                <a:solidFill>
                  <a:srgbClr val="000080"/>
                </a:solidFill>
              </a:rPr>
              <a:t>МГУ имени М.В. </a:t>
            </a:r>
            <a:r>
              <a:rPr lang="ru-RU" altLang="ru-RU" sz="2800" b="1" dirty="0" smtClean="0">
                <a:solidFill>
                  <a:srgbClr val="000080"/>
                </a:solidFill>
              </a:rPr>
              <a:t>Ломоносова</a:t>
            </a:r>
            <a:endParaRPr lang="ru-RU" altLang="ru-RU" sz="2800" b="1" dirty="0">
              <a:solidFill>
                <a:srgbClr val="00008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1389568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rgbClr val="000080"/>
                </a:solidFill>
              </a:rPr>
              <a:t>Разработка программного инструментария для переноса данных между различными базами </a:t>
            </a:r>
            <a:r>
              <a:rPr lang="ru-RU" altLang="ru-RU" sz="2800" b="1" dirty="0" smtClean="0">
                <a:solidFill>
                  <a:srgbClr val="000080"/>
                </a:solidFill>
              </a:rPr>
              <a:t>данных</a:t>
            </a:r>
            <a:endParaRPr lang="en-US" altLang="ru-RU" sz="2800" b="1" dirty="0" smtClean="0">
              <a:solidFill>
                <a:srgbClr val="00008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834120" y="2849091"/>
            <a:ext cx="30988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endParaRPr lang="ru-RU" b="1" dirty="0">
              <a:solidFill>
                <a:srgbClr val="000080"/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953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200" dirty="0" smtClean="0">
                <a:solidFill>
                  <a:srgbClr val="1000CC"/>
                </a:solidFill>
              </a:rPr>
              <a:t>2024</a:t>
            </a:r>
            <a:endParaRPr lang="ru-RU" sz="1200" dirty="0">
              <a:solidFill>
                <a:srgbClr val="1000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286077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1000CC"/>
                </a:solidFill>
              </a:rPr>
              <a:t>Постановка задачи</a:t>
            </a:r>
            <a:endParaRPr lang="ru-RU" sz="2800" dirty="0">
              <a:solidFill>
                <a:srgbClr val="1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095375"/>
            <a:ext cx="91440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2000" dirty="0" smtClean="0"/>
              <a:t>Выбор базы данных</a:t>
            </a:r>
            <a:endParaRPr lang="ru-RU" sz="2000" dirty="0" smtClean="0"/>
          </a:p>
          <a:p>
            <a:r>
              <a:rPr lang="ru-RU" sz="2000" dirty="0" smtClean="0"/>
              <a:t>	Выбор базы данных, выбор схемы, выбор таблицы</a:t>
            </a:r>
            <a:endParaRPr lang="ru-RU" sz="2000" dirty="0" smtClean="0"/>
          </a:p>
          <a:p>
            <a:endParaRPr lang="ru-RU" sz="2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2000" dirty="0" smtClean="0"/>
              <a:t>Получение информации</a:t>
            </a:r>
            <a:endParaRPr lang="ru-RU" sz="2000" dirty="0" smtClean="0"/>
          </a:p>
          <a:p>
            <a:r>
              <a:rPr lang="ru-RU" sz="2000" dirty="0"/>
              <a:t>	</a:t>
            </a:r>
            <a:r>
              <a:rPr lang="ru-RU" sz="2000" dirty="0" smtClean="0"/>
              <a:t>Получение информации о количестве столбцов выбранной таблицы, типе 	данных столбцов и количестве строк</a:t>
            </a:r>
            <a:endParaRPr lang="ru-RU" sz="2000" dirty="0" smtClean="0"/>
          </a:p>
          <a:p>
            <a:endParaRPr lang="ru-RU" sz="2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2000" dirty="0" smtClean="0"/>
              <a:t>Визуальный контроль</a:t>
            </a:r>
            <a:endParaRPr lang="ru-RU" sz="2000" dirty="0" smtClean="0"/>
          </a:p>
          <a:p>
            <a:r>
              <a:rPr lang="ru-RU" sz="2000" dirty="0"/>
              <a:t>	</a:t>
            </a:r>
            <a:r>
              <a:rPr lang="ru-RU" sz="2000" dirty="0" smtClean="0"/>
              <a:t>Отображение выбранной таблицы для визуального контроля корректности 	выбранной таблицы</a:t>
            </a:r>
            <a:endParaRPr lang="ru-RU" sz="2000" dirty="0" smtClean="0"/>
          </a:p>
          <a:p>
            <a:endParaRPr lang="ru-RU" sz="2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2000" dirty="0" smtClean="0"/>
              <a:t>Выбор исходной и целевой базы данных</a:t>
            </a:r>
            <a:endParaRPr lang="ru-RU" sz="2000" dirty="0" smtClean="0"/>
          </a:p>
          <a:p>
            <a:r>
              <a:rPr lang="ru-RU" sz="2000" dirty="0"/>
              <a:t>	</a:t>
            </a:r>
            <a:r>
              <a:rPr lang="ru-RU" sz="2000" dirty="0" smtClean="0"/>
              <a:t>Выбор направления переноса таблицы и отображение </a:t>
            </a:r>
            <a:r>
              <a:rPr lang="en-US" sz="2000" dirty="0" smtClean="0"/>
              <a:t>SQL-</a:t>
            </a:r>
            <a:r>
              <a:rPr lang="ru-RU" sz="2000" dirty="0" smtClean="0"/>
              <a:t>запроса </a:t>
            </a:r>
            <a:r>
              <a:rPr lang="ru-RU" sz="2000" dirty="0"/>
              <a:t>для </a:t>
            </a:r>
            <a:r>
              <a:rPr lang="ru-RU" sz="2000" dirty="0" smtClean="0"/>
              <a:t>	визуального </a:t>
            </a:r>
            <a:r>
              <a:rPr lang="ru-RU" sz="2000" dirty="0"/>
              <a:t>контроля </a:t>
            </a:r>
            <a:r>
              <a:rPr lang="ru-RU" sz="2000" dirty="0" smtClean="0"/>
              <a:t>корректности выполняемых действий</a:t>
            </a:r>
            <a:endParaRPr lang="ru-RU" sz="2000" dirty="0" smtClean="0"/>
          </a:p>
          <a:p>
            <a:endParaRPr lang="ru-RU" sz="2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2000" dirty="0" smtClean="0"/>
              <a:t>Перенос таблицы</a:t>
            </a:r>
            <a:endParaRPr lang="ru-RU" sz="2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953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200" dirty="0" smtClean="0">
                <a:solidFill>
                  <a:srgbClr val="1000CC"/>
                </a:solidFill>
              </a:rPr>
              <a:t>2024</a:t>
            </a:r>
            <a:endParaRPr lang="ru-RU" sz="1200" dirty="0">
              <a:solidFill>
                <a:srgbClr val="1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86077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1000CC"/>
                </a:solidFill>
              </a:rPr>
              <a:t>Подготовка среды разработки</a:t>
            </a:r>
            <a:endParaRPr lang="ru-RU" sz="2800" dirty="0">
              <a:solidFill>
                <a:srgbClr val="1000CC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095378"/>
            <a:ext cx="3960000" cy="275236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32227"/>
            <a:ext cx="2737263" cy="42166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9940" y="1856906"/>
            <a:ext cx="2880000" cy="337129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6833" y="1159229"/>
            <a:ext cx="5992690" cy="35543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37264" y="2108356"/>
            <a:ext cx="6199942" cy="434693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953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200" dirty="0" smtClean="0">
                <a:solidFill>
                  <a:srgbClr val="1000CC"/>
                </a:solidFill>
              </a:rPr>
              <a:t>2024</a:t>
            </a:r>
            <a:endParaRPr lang="ru-RU" sz="1200" dirty="0">
              <a:solidFill>
                <a:srgbClr val="1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86077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1000CC"/>
                </a:solidFill>
              </a:rPr>
              <a:t>Выбор базы данных</a:t>
            </a:r>
            <a:endParaRPr lang="ru-RU" sz="2800" dirty="0">
              <a:solidFill>
                <a:srgbClr val="1000CC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095374"/>
            <a:ext cx="4572000" cy="4470525"/>
          </a:xfrm>
          <a:prstGeom prst="rect">
            <a:avLst/>
          </a:prstGeom>
        </p:spPr>
      </p:pic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1095373"/>
            <a:ext cx="4572000" cy="5155257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public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class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SqlTransferVisual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lang="ru-RU" altLang="ru-RU" sz="700" dirty="0" smtClean="0">
                <a:solidFill>
                  <a:srgbClr val="7A7E85"/>
                </a:solidFill>
                <a:latin typeface="JetBrains Mono"/>
              </a:rPr>
              <a:t>//</a:t>
            </a:r>
            <a:r>
              <a:rPr lang="ru-RU" altLang="ru-RU" sz="700" dirty="0">
                <a:solidFill>
                  <a:srgbClr val="7A7E85"/>
                </a:solidFill>
                <a:latin typeface="JetBrains Mono"/>
              </a:rPr>
              <a:t>определение некоторых переменных для дальнейшего использования в различных методах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public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static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void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56A8F5"/>
                </a:solidFill>
                <a:effectLst/>
                <a:latin typeface="JetBrains Mono"/>
              </a:rPr>
              <a:t>main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[]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args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throws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SQLException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//формирование окна с помощью </a:t>
            </a:r>
            <a:r>
              <a:rPr kumimoji="0" lang="en-US" altLang="ru-RU" sz="700" b="0" i="0" u="none" strike="noStrike" cap="none" normalizeH="0" baseline="0" dirty="0" err="1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JFrame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//параметры соединения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MySQLUrl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jdbc:mysql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://localhost:3306/"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MySQLschema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MySQLUsername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root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MySQLPassword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"1234"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PostgreSQLUrl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jdbc:postgresql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://localhost:5432/"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PostgreSQLschema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PostgreSQLUsername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postgres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PostgreSQLPassword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"123"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//аналогично для </a:t>
            </a:r>
            <a:r>
              <a:rPr kumimoji="0" lang="en-US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PostgreSQL</a:t>
            </a:r>
            <a:endParaRPr kumimoji="0" lang="en-US" altLang="ru-RU" sz="700" b="0" i="0" u="none" strike="noStrike" cap="none" normalizeH="0" baseline="0" dirty="0" smtClean="0">
              <a:ln>
                <a:noFill/>
              </a:ln>
              <a:solidFill>
                <a:srgbClr val="7A7E85"/>
              </a:solidFill>
              <a:effectLst/>
              <a:latin typeface="JetBrains Mono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ru-RU" sz="700" dirty="0">
              <a:solidFill>
                <a:srgbClr val="7A7E85"/>
              </a:solidFill>
              <a:latin typeface="JetBrains Mono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700" dirty="0" smtClean="0">
                <a:solidFill>
                  <a:srgbClr val="7A7E85"/>
                </a:solidFill>
                <a:latin typeface="JetBrains Mono"/>
              </a:rPr>
              <a:t>//установка соединения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Connection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MySQLconnection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MySQLconnection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DriverManager.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getConnection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MySQLUrl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MySQLUsername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MySQLPassword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</a:t>
            </a:r>
            <a:r>
              <a:rPr lang="ru-RU" altLang="ru-RU" sz="700" dirty="0" smtClean="0">
                <a:solidFill>
                  <a:srgbClr val="BCBEC4"/>
                </a:solidFill>
                <a:latin typeface="JetBrains Mono"/>
              </a:rPr>
              <a:t> </a:t>
            </a:r>
            <a:r>
              <a:rPr lang="ru-RU" altLang="ru-RU" sz="700" dirty="0">
                <a:solidFill>
                  <a:srgbClr val="7A7E85"/>
                </a:solidFill>
                <a:latin typeface="JetBrains Mono"/>
              </a:rPr>
              <a:t>//аналогично для </a:t>
            </a:r>
            <a:r>
              <a:rPr lang="en-US" altLang="ru-RU" sz="700" dirty="0">
                <a:solidFill>
                  <a:srgbClr val="7A7E85"/>
                </a:solidFill>
                <a:latin typeface="JetBrains Mono"/>
              </a:rPr>
              <a:t>PostgreSQL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//получение списка таблиц и вывод </a:t>
            </a:r>
            <a:r>
              <a:rPr lang="ru-RU" altLang="ru-RU" sz="700" dirty="0">
                <a:solidFill>
                  <a:srgbClr val="7A7E85"/>
                </a:solidFill>
                <a:latin typeface="JetBrains Mono"/>
              </a:rPr>
              <a:t>в </a:t>
            </a:r>
            <a:r>
              <a:rPr lang="ru-RU" altLang="ru-RU" sz="700" dirty="0" err="1" smtClean="0">
                <a:solidFill>
                  <a:srgbClr val="7A7E85"/>
                </a:solidFill>
                <a:latin typeface="JetBrains Mono"/>
              </a:rPr>
              <a:t>JComboBox</a:t>
            </a:r>
            <a:r>
              <a:rPr lang="ru-RU" altLang="ru-RU" sz="700" dirty="0" smtClean="0">
                <a:solidFill>
                  <a:srgbClr val="7A7E85"/>
                </a:solidFill>
                <a:latin typeface="JetBrains Mono"/>
              </a:rPr>
              <a:t> с </a:t>
            </a:r>
            <a:r>
              <a:rPr lang="ru-RU" altLang="ru-RU" sz="700" dirty="0">
                <a:solidFill>
                  <a:srgbClr val="7A7E85"/>
                </a:solidFill>
                <a:latin typeface="JetBrains Mono"/>
              </a:rPr>
              <a:t>использованием </a:t>
            </a:r>
            <a:r>
              <a:rPr lang="en-US" altLang="ru-RU" sz="700" dirty="0">
                <a:solidFill>
                  <a:srgbClr val="7A7E85"/>
                </a:solidFill>
                <a:latin typeface="JetBrains Mono"/>
              </a:rPr>
              <a:t>JDBC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//для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MySQL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JButton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button1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JButton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"Получить список таблиц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MySQL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button1.setBounds(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100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50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300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25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frame.add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(button1);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ResultSet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MySQLtablesnameslistrs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null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Statement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MySQLtablesnamesliststmt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MySQLconnection.createStatement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(MySQLtablesnameslistrs.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TYPE_SCROLL_INSENSITIVE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,MySQLtablesnameslistrs.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CONCUR_UPDATABLE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gettableslistMySQLquery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show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tables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MySQLtablesnameslistrs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MySQLtablesnamesliststmt.executeQuery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gettableslistMySQLquery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MySQLtablesnameslistrs.first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[]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MySQLlisttablesnames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MySQLtablesinschema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MySQLlisttablesnamesschectchik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0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do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MySQLlisttablesnames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MySQLlisttablesnamesschectchik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MySQLtablesnameslistrs.getString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MySQLlisttablesnamesschectchik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++;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}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while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MySQLtablesnameslistrs.next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//аналогично для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PostgreSQL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953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200" dirty="0" smtClean="0">
                <a:solidFill>
                  <a:srgbClr val="1000CC"/>
                </a:solidFill>
              </a:rPr>
              <a:t>2024</a:t>
            </a:r>
            <a:endParaRPr lang="ru-RU" sz="1200" dirty="0">
              <a:solidFill>
                <a:srgbClr val="1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86077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1000CC"/>
                </a:solidFill>
              </a:rPr>
              <a:t>Получение информации</a:t>
            </a:r>
            <a:endParaRPr lang="ru-RU" sz="2800" dirty="0">
              <a:solidFill>
                <a:srgbClr val="1000CC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095373"/>
            <a:ext cx="4572000" cy="5539978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//запрос количества столбцов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ResultSet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MySQLresultset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null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Statement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MySQLstatement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MySQLstatement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MySQLconnection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.createStatement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MySQLresultset.</a:t>
            </a:r>
            <a:r>
              <a:rPr kumimoji="0" lang="ru-RU" altLang="ru-RU" sz="6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TYPE_SCROLL_INSENSITIVE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MySQLresultset.</a:t>
            </a:r>
            <a:r>
              <a:rPr kumimoji="0" lang="ru-RU" altLang="ru-RU" sz="6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CONCUR_UPDATABLE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gettableMySQLquery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"SELECT * FROM "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ru-RU" altLang="ru-RU" sz="6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MySQLtablename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MySQLresultset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MySQLstatement.executeQuery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gettableMySQLquery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ResultSetMetaData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MySQLrsmd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MySQLrsmd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MySQLresultset.getMetaData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//запрос количества строк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ResultSet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MySQLrowcount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null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Statement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MySQLrowcountstatement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null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MySQLrowcountstatement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MySQLconnection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.createStatement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rowcountMySQLquery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"SELECT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count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(*) FROM "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ru-RU" altLang="ru-RU" sz="6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MySQLtablename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MySQLrowcount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MySQLrowcountstatement.executeQuery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rowcountMySQLquery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MySQLrowcount.next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//запрос типа данных столбцов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MySQL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ResultSet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MySQLcolumntyperesultset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null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Statement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MySQLcolumntypestatement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null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MySQLcolumntypestatement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MySQLconnection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.createStatement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(MySQLcolumntyperesultset.</a:t>
            </a:r>
            <a:r>
              <a:rPr kumimoji="0" lang="ru-RU" altLang="ru-RU" sz="6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TYPE_SCROLL_INSENSITIVE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,MySQLcolumntyperesultset.</a:t>
            </a:r>
            <a:r>
              <a:rPr kumimoji="0" lang="ru-RU" altLang="ru-RU" sz="6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CONCUR_UPDATABLE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gettabledataMySQLquery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describe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"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ru-RU" altLang="ru-RU" sz="6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MySQLtablename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MySQLcolumntyperesultset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MySQLcolumntypestatement.executeQuery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gettabledataMySQLquery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MySQLcolumntyperesultset.first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Object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[]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columntypeMySQL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Object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columncountMySQL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MySQLdatatypeschectchik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0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do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{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try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{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columntypeMySQL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MySQLdatatypeschectchik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MySQLcolumntyperesultset.getString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2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}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catch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SQLException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ex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{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throw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RuntimeException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ex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}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MySQLdatatypeschectchik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++;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}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while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MySQLcolumntyperesultset.next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[]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MySQLrow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[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columncountMySQL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for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i =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 i &lt;=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columncountMySQL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 i++)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{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if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columntypeMySQL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[i-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 ==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integer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{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intcolumndata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columntypeMySQL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[i-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MySQLrow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[i-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String.</a:t>
            </a:r>
            <a:r>
              <a:rPr kumimoji="0" lang="ru-RU" altLang="ru-RU" sz="600" b="0" i="1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valueOf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intcolumndata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}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else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{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charcolumndata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columntypeMySQL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[i-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MySQLrow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[i-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 = 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String.</a:t>
            </a:r>
            <a:r>
              <a:rPr kumimoji="0" lang="ru-RU" altLang="ru-RU" sz="600" b="0" i="1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valueOf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6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charcolumndata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}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}</a:t>
            </a: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//вывод данных в таблицу </a:t>
            </a:r>
            <a:r>
              <a:rPr kumimoji="0" lang="en-US" altLang="ru-RU" sz="600" b="0" i="0" u="none" strike="noStrike" cap="none" normalizeH="0" baseline="0" dirty="0" err="1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JTable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1095373"/>
            <a:ext cx="4572000" cy="5386090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//вывод данных в таблицу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MySQL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JTable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MySQLtablitsa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JTable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 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Object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[]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MySQLcolumnnames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Object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columncountMySQL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while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MySQLresultset.next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())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{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for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i =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 i &lt;=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columncountMySQL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 i++) {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MySQLcolumnnames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[i-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 =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MySQLrsmd.getColumnName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(i);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}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}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DefaultTableModel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MySQLmodel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DefaultTableModel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MySQLmodel.setColumnIdentifiers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MySQLcolumnnames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MySQLtablitsa.setModel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MySQLmodel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MySQLtablitsa.setRowHeight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30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JScrollPane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MySQLtpscroll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JScrollPane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MySQLtablitsa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MySQLtpscroll.setBounds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0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250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400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150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MySQLresultset.first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do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{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for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i =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 i &lt;=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columncountMySQL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 i++) {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columntypeMySQL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[i -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 =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MySQLresultset.getString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(i);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if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columntypeMySQL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[i -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 ==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int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{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intcolumndata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columntypeMySQL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[i -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MySQLrow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[i -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 =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String.</a:t>
            </a:r>
            <a:r>
              <a:rPr kumimoji="0" lang="ru-RU" altLang="ru-RU" sz="800" b="0" i="1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valueOf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intcolumndata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}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else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if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columntypePostgreSQL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[i-1] == "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character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varying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")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{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charcolumndata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columntypeMySQL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[i -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MySQLrow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[i -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 =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String.</a:t>
            </a:r>
            <a:r>
              <a:rPr kumimoji="0" lang="ru-RU" altLang="ru-RU" sz="800" b="0" i="1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valueOf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charcolumndata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}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}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MySQLmodel.addRow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MySQLrow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}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while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MySQLresultset.next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JLabel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printcolnumMySQL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JLabel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printcolnumMySQL.setBounds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0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350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400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150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printcolnumMySQL.setText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"количество столбцов в таблице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- "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columncountMySQL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JLabel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printrownumMySQL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JLabel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printrownumMySQL.setBounds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0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375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400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150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printrownumMySQL.setText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"количество строк в таблице 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- "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</a:t>
            </a:r>
            <a:r>
              <a:rPr kumimoji="0" lang="ru-RU" altLang="ru-RU" sz="8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rowcountMySQL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953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200" dirty="0" smtClean="0">
                <a:solidFill>
                  <a:srgbClr val="1000CC"/>
                </a:solidFill>
              </a:rPr>
              <a:t>2024</a:t>
            </a:r>
            <a:endParaRPr lang="ru-RU" sz="1200" dirty="0">
              <a:solidFill>
                <a:srgbClr val="1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86077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1000CC"/>
                </a:solidFill>
              </a:rPr>
              <a:t>Визуальный контроль</a:t>
            </a:r>
            <a:endParaRPr lang="ru-RU" sz="2800" dirty="0">
              <a:solidFill>
                <a:srgbClr val="1000CC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095374"/>
            <a:ext cx="4536000" cy="443532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95374"/>
            <a:ext cx="4536000" cy="443532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953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200" dirty="0" smtClean="0">
                <a:solidFill>
                  <a:srgbClr val="1000CC"/>
                </a:solidFill>
              </a:rPr>
              <a:t>2024</a:t>
            </a:r>
            <a:endParaRPr lang="ru-RU" sz="1200" dirty="0">
              <a:solidFill>
                <a:srgbClr val="1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0954" y="286077"/>
            <a:ext cx="82530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1000CC"/>
                </a:solidFill>
              </a:rPr>
              <a:t>Выбор исходной и целевой базы данных</a:t>
            </a:r>
            <a:endParaRPr lang="ru-RU" sz="2400" dirty="0">
              <a:solidFill>
                <a:srgbClr val="1000CC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8000" y="1095373"/>
            <a:ext cx="4536000" cy="4435324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1095373"/>
            <a:ext cx="4572000" cy="5370701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//выбор базы данных</a:t>
            </a:r>
            <a:r>
              <a:rPr kumimoji="0" lang="ru-RU" altLang="ru-RU" sz="700" b="0" i="0" u="none" strike="noStrike" cap="none" normalizeH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с помощью </a:t>
            </a:r>
            <a:r>
              <a:rPr kumimoji="0" lang="en-US" altLang="ru-RU" sz="700" b="0" i="0" u="none" strike="noStrike" cap="none" normalizeH="0" dirty="0" err="1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JCombBox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combobox.addActionListener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ActionListener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@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Override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public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void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56A8F5"/>
                </a:solidFill>
                <a:effectLst/>
                <a:latin typeface="JetBrains Mono"/>
              </a:rPr>
              <a:t>actionPerformed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ActionEvent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event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try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selecteddb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combobox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.getSelectedItem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if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selecteddb.equals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MySQL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))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System.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out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.println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combobox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selected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MySQL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ResultSet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null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Statement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createPostgreSQLtablestmt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createPostgreSQLtablestmt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PostgreSQLconnection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.createStatement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TYPE_SCROLL_INSENSITIVE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CONCUR_UPDATABLE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createPostgreSQLtablestmt.executeQuery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select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column_name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,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data_type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,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character_maximum_length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from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INFORMATION_SCHEMA.COLUMNS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where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table_name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= '"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PostgreSQLtablename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"'"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createPostgreSQLtablers.last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temprowsPostgreSQL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createPostgreSQLtablers.getRow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create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table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PostgreSQLtablename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 ("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PostgreSQLcolumnname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PostgreSQLdatatype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PostgreSQLdatatypelenght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0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createPostgreSQLtablers.first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for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i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 i &lt;=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temprowsPostgreSQL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 i++) 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PostgreSQLcolumnname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createPostgreSQLtablers.getString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PostgreSQLdatatype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createPostgreSQLtablers.getString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2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if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createPostgreSQLtablers.getString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3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!=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null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PostgreSQLdatatypelenght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Integer.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parseInt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createPostgreSQLtablers.getString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3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    }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createPostgreSQLtablers.next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   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PostgreSQLcolumnname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+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 "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PostgreSQLdatatype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+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"("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PostgreSQLdatatypelenght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+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"), 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}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.replace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"(0)"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.substring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0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.length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 -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2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")"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}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else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if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selecteddb.equals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PostgreSQL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))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953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200" dirty="0" smtClean="0">
                <a:solidFill>
                  <a:srgbClr val="1000CC"/>
                </a:solidFill>
              </a:rPr>
              <a:t>2024</a:t>
            </a:r>
            <a:endParaRPr lang="ru-RU" sz="1200" dirty="0">
              <a:solidFill>
                <a:srgbClr val="1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86077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1000CC"/>
                </a:solidFill>
              </a:rPr>
              <a:t>Перенос таблицы</a:t>
            </a:r>
            <a:endParaRPr lang="ru-RU" sz="2800" dirty="0">
              <a:solidFill>
                <a:srgbClr val="1000CC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8000" y="1095373"/>
            <a:ext cx="4536000" cy="4435324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095373"/>
            <a:ext cx="4572000" cy="5262979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button5.addActionListener(e -&gt;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if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combobox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.getSelectedItem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 ==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MySQL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try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ResultSet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null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Statement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createPostgreSQLtablestmt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createPostgreSQLtablestmt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PostgreSQLconnection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.createStatement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TYPE_SCROLL_INSENSITIVE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CONCUR_UPDATABLE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createPostgreSQLtablestmt.executeQuery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select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column_name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,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data_type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,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character_maximum_length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from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INFORMATION_SCHEMA.COLUMNS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where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table_name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= '"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PostgreSQLtablename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"'"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createPostgreSQLtablers.last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temprowsPostgreSQL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createPostgreSQLtablers.getRow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create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table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 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PostgreSQLtablename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 ("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PostgreSQLcolumnname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PostgreSQLdatatype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PostgreSQLdatatypelenght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0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createPostgreSQLtablers.first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for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i 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 i &lt;=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temprowsPostgreSQL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 i++) 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PostgreSQLcolumnname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createPostgreSQLtablers.getString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PostgreSQLdatatype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createPostgreSQLtablers.getString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2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if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createPostgreSQLtablers.getString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3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!=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null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PostgreSQLdatatypelenght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Integer.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parseInt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createPostgreSQLtablers.getString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3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}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createPostgreSQLtablers.next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   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PostgreSQLcolumnname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+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 "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PostgreSQLdatatype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+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"("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PostgreSQLdatatypelenght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+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"), 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}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.replace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"(0)"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.substring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0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.length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 -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2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1" u="none" strike="noStrike" cap="none" normalizeH="0" baseline="0" dirty="0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")"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Statement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transfertoPostgreSQL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transfertoPostgreSQL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MySQLconnection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.createStatement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transfertoPostgreSQL.executeUpdate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1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columnnamePostgreSQL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catch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SQLException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ex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{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throw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RuntimeException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ex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}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}</a:t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else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if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combobox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.getSelectedItem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 ==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err="1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PostgreSQL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953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200" dirty="0" smtClean="0">
                <a:solidFill>
                  <a:srgbClr val="1000CC"/>
                </a:solidFill>
              </a:rPr>
              <a:t>2024</a:t>
            </a:r>
            <a:endParaRPr lang="ru-RU" sz="1200" dirty="0">
              <a:solidFill>
                <a:srgbClr val="1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86077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1000CC"/>
                </a:solidFill>
              </a:rPr>
              <a:t>Результаты</a:t>
            </a:r>
            <a:endParaRPr lang="ru-RU" sz="2800" dirty="0">
              <a:solidFill>
                <a:srgbClr val="1000CC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2407027"/>
            <a:ext cx="9055236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Большая часть действий автоматизирована</a:t>
            </a:r>
            <a:endParaRPr lang="ru-RU" dirty="0" smtClean="0"/>
          </a:p>
          <a:p>
            <a:endParaRPr lang="ru-R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Последовательность отображения визуальных элементов упрощает использование</a:t>
            </a:r>
            <a:endParaRPr lang="ru-RU" dirty="0" smtClean="0"/>
          </a:p>
          <a:p>
            <a:r>
              <a:rPr lang="ru-RU" dirty="0" smtClean="0"/>
              <a:t>	программы </a:t>
            </a:r>
            <a:r>
              <a:rPr lang="ru-RU" dirty="0"/>
              <a:t>и исключает возможность «ошибки пользователя</a:t>
            </a:r>
            <a:r>
              <a:rPr lang="ru-RU" dirty="0" smtClean="0"/>
              <a:t>»</a:t>
            </a:r>
            <a:endParaRPr lang="ru-RU" dirty="0" smtClean="0"/>
          </a:p>
          <a:p>
            <a:endParaRPr lang="ru-RU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Простота масштабирования (напр. добавление новых БД)</a:t>
            </a:r>
            <a:endParaRPr lang="ru-RU" dirty="0" smtClean="0"/>
          </a:p>
          <a:p>
            <a:endParaRPr lang="ru-RU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Возможность </a:t>
            </a:r>
            <a:r>
              <a:rPr lang="ru-RU" dirty="0" err="1" smtClean="0"/>
              <a:t>кастомизации</a:t>
            </a:r>
            <a:r>
              <a:rPr lang="ru-RU" dirty="0" smtClean="0"/>
              <a:t> внешнего вида приложения без изменения основного кода</a:t>
            </a:r>
            <a:endParaRPr lang="ru-RU" dirty="0" smtClean="0"/>
          </a:p>
          <a:p>
            <a:endParaRPr lang="ru-R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Возможность добавления новых функций без влияния на текущую работоспособность</a:t>
            </a:r>
            <a:endParaRPr lang="ru-RU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259E-62DA-473E-AA8C-C5A211A4DD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12578</Words>
  <Application>WPS Presentation</Application>
  <PresentationFormat>Экран (4:3)</PresentationFormat>
  <Paragraphs>94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Microsoft YaHei</vt:lpstr>
      <vt:lpstr>Times New Roman</vt:lpstr>
      <vt:lpstr>JetBrains Mono</vt:lpstr>
      <vt:lpstr>Euphorigenic</vt:lpstr>
      <vt:lpstr>Calibri</vt:lpstr>
      <vt:lpstr>Arial Unicode MS</vt:lpstr>
      <vt:lpstr>Calibri Light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ПАО "МТС"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Зима Михаил</dc:creator>
  <cp:lastModifiedBy>RITA</cp:lastModifiedBy>
  <cp:revision>14</cp:revision>
  <dcterms:created xsi:type="dcterms:W3CDTF">2024-01-22T13:24:00Z</dcterms:created>
  <dcterms:modified xsi:type="dcterms:W3CDTF">2025-10-10T10:05:51Z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9E6A711D16724C7A8CF652922D68270C_12</vt:lpwstr>
  </property>
  <property fmtid="{D5CDD505-2E9C-101B-9397-08002B2CF9AE}" pid="3" name="KSOProductBuildVer">
    <vt:lpwstr>1049-12.2.0.21546</vt:lpwstr>
  </property>
</Properties>
</file>