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4"/>
  </p:notesMasterIdLst>
  <p:handoutMasterIdLst>
    <p:handoutMasterId r:id="rId10"/>
  </p:handoutMasterIdLst>
  <p:sldIdLst>
    <p:sldId id="256" r:id="rId3"/>
    <p:sldId id="290" r:id="rId5"/>
    <p:sldId id="313" r:id="rId6"/>
    <p:sldId id="311" r:id="rId7"/>
    <p:sldId id="312" r:id="rId8"/>
    <p:sldId id="309" r:id="rId9"/>
  </p:sldIdLst>
  <p:sldSz cx="9144000" cy="6858000" type="screen4x3"/>
  <p:notesSz cx="6858000" cy="9144000"/>
  <p:defaultTextStyle>
    <a:defPPr>
      <a:defRPr lang="en-GB"/>
    </a:defPPr>
    <a:lvl1pPr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1pPr>
    <a:lvl2pPr marL="742950" indent="-28575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2pPr>
    <a:lvl3pPr marL="11430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3pPr>
    <a:lvl4pPr marL="16002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4pPr>
    <a:lvl5pPr marL="2057400" indent="-228600" algn="l" defTabSz="44958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icrosoft YaHei" panose="020B050302020402020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Федотов Михаил" initials="ФМ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2CC"/>
    <a:srgbClr val="1000CC"/>
    <a:srgbClr val="000000"/>
    <a:srgbClr val="001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2"/>
    <p:restoredTop sz="94694"/>
  </p:normalViewPr>
  <p:slideViewPr>
    <p:cSldViewPr showGuides="1">
      <p:cViewPr>
        <p:scale>
          <a:sx n="75" d="100"/>
          <a:sy n="75" d="100"/>
        </p:scale>
        <p:origin x="-2670" y="-7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338EA-CC1A-4663-A94B-95EE65054623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7CEE6-8138-4062-BBD0-A1949C2540FF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3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4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5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6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7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8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89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0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1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2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3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4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5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6" name="Text Box 15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7" name="Text Box 16"/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20498" name="Rectangle 1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49775" cy="340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66" name="Rectangle 18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06975" cy="409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/>
          <a:lstStyle/>
          <a:p>
            <a:pPr lvl="0"/>
            <a:endParaRPr lang="ru-RU" altLang="ru-RU" noProof="0"/>
          </a:p>
        </p:txBody>
      </p:sp>
      <p:sp>
        <p:nvSpPr>
          <p:cNvPr id="2067" name="Rectangle 19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495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1200" smtClean="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defRPr>
            </a:lvl1pPr>
          </a:lstStyle>
          <a:p>
            <a:pPr>
              <a:defRPr/>
            </a:pPr>
            <a:r>
              <a:rPr lang="ru-RU" altLang="ru-RU"/>
              <a:t>06.02.02    About VMK faculty</a:t>
            </a:r>
            <a:endParaRPr lang="ru-RU" altLang="ru-RU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495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/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z="1200" smtClean="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defRPr>
            </a:lvl1pPr>
          </a:lstStyle>
          <a:p>
            <a:pPr>
              <a:defRPr/>
            </a:pPr>
            <a:fld id="{2E097C45-5180-42FF-9AA5-9B5387514F9D}" type="slidenum">
              <a:rPr lang="ru-RU" altLang="ru-RU"/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1pPr>
    <a:lvl2pPr marL="742950" indent="-28575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2pPr>
    <a:lvl3pPr marL="11430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3pPr>
    <a:lvl4pPr marL="16002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4pPr>
    <a:lvl5pPr marL="2057400" indent="-228600" algn="l" defTabSz="44958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defRPr sz="1200" kern="1200">
        <a:solidFill>
          <a:srgbClr val="000000"/>
        </a:solidFill>
        <a:latin typeface="Times New Roman" panose="02020603050405020304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1"/>
          <p:cNvSpPr txBox="1">
            <a:spLocks noChangeArrowheads="1"/>
          </p:cNvSpPr>
          <p:nvPr/>
        </p:nvSpPr>
        <p:spPr bwMode="auto">
          <a:xfrm>
            <a:off x="0" y="8686800"/>
            <a:ext cx="2960688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>
              <a:buClrTx/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  <a:t>06.02.02    About VMK faculty</a:t>
            </a:r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09" name="Text Box 2"/>
          <p:cNvSpPr txBox="1">
            <a:spLocks noChangeArrowheads="1"/>
          </p:cNvSpPr>
          <p:nvPr/>
        </p:nvSpPr>
        <p:spPr bwMode="auto">
          <a:xfrm>
            <a:off x="3886200" y="8686800"/>
            <a:ext cx="2960688" cy="44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buClrTx/>
              <a:buFontTx/>
              <a:buNone/>
            </a:pPr>
            <a:fld id="{BFC2B043-341F-4FE6-8F59-FFCC3D6E6F2C}" type="slidenum"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</a:fld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0" name="Text Box 3"/>
          <p:cNvSpPr txBox="1">
            <a:spLocks noChangeArrowheads="1"/>
          </p:cNvSpPr>
          <p:nvPr/>
        </p:nvSpPr>
        <p:spPr bwMode="auto">
          <a:xfrm>
            <a:off x="0" y="8686800"/>
            <a:ext cx="29670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>
              <a:buClrTx/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  <a:t>06.02.02    About VMK faculty</a:t>
            </a:r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1" name="Text Box 4"/>
          <p:cNvSpPr txBox="1">
            <a:spLocks noChangeArrowheads="1"/>
          </p:cNvSpPr>
          <p:nvPr/>
        </p:nvSpPr>
        <p:spPr bwMode="auto">
          <a:xfrm>
            <a:off x="3886200" y="8686800"/>
            <a:ext cx="29670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buClrTx/>
              <a:buFontTx/>
              <a:buNone/>
            </a:pPr>
            <a:fld id="{9FBA2EA1-59FB-47E3-AF77-F63A32EF3879}" type="slidenum"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</a:fld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2" name="Text Box 5"/>
          <p:cNvSpPr txBox="1">
            <a:spLocks noChangeArrowheads="1"/>
          </p:cNvSpPr>
          <p:nvPr/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>
              <a:buClrTx/>
              <a:buFontTx/>
              <a:buNone/>
            </a:pPr>
            <a:r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  <a:t>06.02.02    About VMK faculty</a:t>
            </a:r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3" name="Text Box 6"/>
          <p:cNvSpPr txBox="1">
            <a:spLocks noChangeArrowheads="1"/>
          </p:cNvSpPr>
          <p:nvPr/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r">
              <a:buClrTx/>
              <a:buFontTx/>
              <a:buNone/>
            </a:pPr>
            <a:fld id="{0DE57C3F-E652-49D6-96DD-2B4D87A2A26C}" type="slidenum">
              <a:rPr lang="ru-RU" altLang="ru-RU" sz="1200">
                <a:solidFill>
                  <a:srgbClr val="000000"/>
                </a:solidFill>
                <a:latin typeface="Times New Roman Cyr" charset="0"/>
                <a:cs typeface="Segoe UI" panose="020B0502040204020203" charset="0"/>
              </a:rPr>
            </a:fld>
            <a:endParaRPr lang="ru-RU" altLang="ru-RU" sz="1200">
              <a:solidFill>
                <a:srgbClr val="000000"/>
              </a:solidFill>
              <a:latin typeface="Times New Roman Cyr" charset="0"/>
              <a:cs typeface="Segoe UI" panose="020B0502040204020203" charset="0"/>
            </a:endParaRPr>
          </a:p>
        </p:txBody>
      </p:sp>
      <p:sp>
        <p:nvSpPr>
          <p:cNvPr id="21514" name="Rectangle 7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15" name="Text Box 8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6175" y="685800"/>
            <a:ext cx="4543425" cy="34067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6175" y="685800"/>
            <a:ext cx="4543425" cy="34067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9DEAF-70A3-4DF2-9638-AC5493C2FDF0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FE6E0-B29F-4C34-8EA9-4C6E7168153A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46825" y="274638"/>
            <a:ext cx="1784350" cy="579913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274638"/>
            <a:ext cx="5203825" cy="57991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3479F-7A0A-4420-BC74-CA0E4A5971F3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© Факультет ВМК МГУ, 2024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F1FCD-F50E-4949-84F3-96E59F47F368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© Факультет ВМК МГУ, 2024</a:t>
            </a:r>
            <a:endParaRPr lang="ru-RU" alt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6A179-4E58-4363-8009-CF356D0A5036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494088" cy="409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7088" y="1981200"/>
            <a:ext cx="3494087" cy="40925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FEFBE-035E-4CF5-B0DC-127EE2CB03D8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B592A-63D9-40AB-94E4-3C5F23772A2D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14E0D-0E24-4C1B-8A4A-CFC3380E01E5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4B442-A87F-46E2-8075-2F2EA435D5A2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4F2D2-409A-4A4D-AE8C-2DE43A5610D6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A17D0-1B48-4A90-A0B9-C9B597C8B8B0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dt"/>
          </p:nvPr>
        </p:nvSpPr>
        <p:spPr bwMode="auto">
          <a:xfrm>
            <a:off x="1371600" y="6248400"/>
            <a:ext cx="18827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 altLang="ru-RU" smtClean="0"/>
              <a:t>19.02.18</a:t>
            </a:r>
            <a:endParaRPr lang="ru-RU" alt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ftr"/>
          </p:nvPr>
        </p:nvSpPr>
        <p:spPr bwMode="auto">
          <a:xfrm>
            <a:off x="3492500" y="6400800"/>
            <a:ext cx="28733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 altLang="ru-RU" smtClean="0"/>
              <a:t>© Факультет ВМК МГУ, 2024</a:t>
            </a:r>
            <a:endParaRPr lang="ru-RU" alt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7092950" y="6400800"/>
            <a:ext cx="188277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0" compatLnSpc="1"/>
          <a:lstStyle>
            <a:lvl1pPr>
              <a:buClrTx/>
              <a:buFontTx/>
              <a:buNone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FB5A1B3-4086-43E2-B107-840877AE1504}" type="slidenum">
              <a:rPr lang="ru-RU" altLang="ru-RU"/>
            </a:fld>
            <a:r>
              <a:rPr lang="ru-RU" altLang="ru-RU"/>
              <a:t> / 17</a:t>
            </a:r>
            <a:endParaRPr lang="ru-RU" altLang="ru-RU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40575" cy="409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t" anchorCtr="0" compatLnSpc="1"/>
          <a:lstStyle/>
          <a:p>
            <a:pPr lvl="0"/>
            <a:r>
              <a:rPr lang="en-GB" altLang="ru-RU"/>
              <a:t>Для правки структуры щёлкните мышью</a:t>
            </a:r>
            <a:endParaRPr lang="en-GB" altLang="ru-RU"/>
          </a:p>
          <a:p>
            <a:pPr lvl="1"/>
            <a:r>
              <a:rPr lang="en-GB" altLang="ru-RU"/>
              <a:t>Второй уровень структуры</a:t>
            </a:r>
            <a:endParaRPr lang="en-GB" altLang="ru-RU"/>
          </a:p>
          <a:p>
            <a:pPr lvl="2"/>
            <a:r>
              <a:rPr lang="en-GB" altLang="ru-RU"/>
              <a:t>Третий уровень структуры</a:t>
            </a:r>
            <a:endParaRPr lang="en-GB" altLang="ru-RU"/>
          </a:p>
          <a:p>
            <a:pPr lvl="3"/>
            <a:r>
              <a:rPr lang="en-GB" altLang="ru-RU"/>
              <a:t>Четвёртый уровень структуры</a:t>
            </a:r>
            <a:endParaRPr lang="en-GB" altLang="ru-RU"/>
          </a:p>
          <a:p>
            <a:pPr lvl="4"/>
            <a:r>
              <a:rPr lang="en-GB" altLang="ru-RU"/>
              <a:t>Пятый уровень структуры</a:t>
            </a:r>
            <a:endParaRPr lang="en-GB" altLang="ru-RU"/>
          </a:p>
          <a:p>
            <a:pPr lvl="4"/>
            <a:r>
              <a:rPr lang="en-GB" altLang="ru-RU"/>
              <a:t>Шестой уровень структуры</a:t>
            </a:r>
            <a:endParaRPr lang="en-GB" altLang="ru-RU"/>
          </a:p>
          <a:p>
            <a:pPr lvl="4"/>
            <a:r>
              <a:rPr lang="en-GB" altLang="ru-RU"/>
              <a:t>Седьмой уровень структуры</a:t>
            </a:r>
            <a:endParaRPr lang="en-GB" altLang="ru-RU"/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60" tIns="46080" rIns="92160" bIns="46080" numCol="1" anchor="ctr" anchorCtr="1" compatLnSpc="1"/>
          <a:lstStyle/>
          <a:p>
            <a:pPr lvl="0"/>
            <a:r>
              <a:rPr lang="en-GB" altLang="ru-RU"/>
              <a:t>Для правки текста заголовка щёлкните мышью</a:t>
            </a:r>
            <a:endParaRPr lang="en-GB" altLang="ru-RU"/>
          </a:p>
        </p:txBody>
      </p:sp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0" y="0"/>
            <a:ext cx="9144000" cy="1108075"/>
          </a:xfrm>
          <a:prstGeom prst="rect">
            <a:avLst/>
          </a:prstGeom>
          <a:gradFill rotWithShape="0">
            <a:gsLst>
              <a:gs pos="0">
                <a:srgbClr val="66CCFF"/>
              </a:gs>
              <a:gs pos="100000">
                <a:srgbClr val="063DE8">
                  <a:alpha val="20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477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3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5513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0" y="638443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2022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+mj-lt"/>
          <a:ea typeface="+mj-ea"/>
          <a:cs typeface="+mj-cs"/>
        </a:defRPr>
      </a:lvl1pPr>
      <a:lvl2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2pPr>
      <a:lvl3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3pPr>
      <a:lvl4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4pPr>
      <a:lvl5pPr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5pPr>
      <a:lvl6pPr marL="25146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6pPr>
      <a:lvl7pPr marL="29718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7pPr>
      <a:lvl8pPr marL="34290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8pPr>
      <a:lvl9pPr marL="3886200" indent="-228600" algn="l" defTabSz="449580" rtl="0" eaLnBrk="0" fontAlgn="base" hangingPunct="0">
        <a:lnSpc>
          <a:spcPct val="89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600">
          <a:solidFill>
            <a:srgbClr val="3905CD"/>
          </a:solidFill>
          <a:latin typeface="Arial" panose="020B0604020202020204" pitchFamily="34" charset="0"/>
          <a:ea typeface="Microsoft YaHei" panose="020B0503020204020204" charset="-122"/>
        </a:defRPr>
      </a:lvl9pPr>
    </p:titleStyle>
    <p:bodyStyle>
      <a:lvl1pPr marL="342900" indent="-3429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  <a:cs typeface="+mn-cs"/>
        </a:defRPr>
      </a:lvl1pPr>
      <a:lvl2pPr marL="742950" indent="-28575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2pPr>
      <a:lvl3pPr marL="11430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3pPr>
      <a:lvl4pPr marL="16002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4pPr>
      <a:lvl5pPr marL="20574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5pPr>
      <a:lvl6pPr marL="25146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6pPr>
      <a:lvl7pPr marL="29718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7pPr>
      <a:lvl8pPr marL="34290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8pPr>
      <a:lvl9pPr marL="3886200" indent="-228600" algn="l" defTabSz="449580" rtl="0" eaLnBrk="0" fontAlgn="base" hangingPunct="0">
        <a:lnSpc>
          <a:spcPct val="89000"/>
        </a:lnSpc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defRPr sz="2000" b="1">
          <a:solidFill>
            <a:srgbClr val="3905CD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s://docs.oracle.com/javase/tutorial/essential/io/copy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079500" y="215900"/>
            <a:ext cx="7173913" cy="232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 anchorCtr="1"/>
          <a:lstStyle>
            <a:lvl1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1pPr>
            <a:lvl2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defTabSz="44958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tabLst>
                <a:tab pos="0" algn="l"/>
                <a:tab pos="447675" algn="l"/>
                <a:tab pos="896620" algn="l"/>
                <a:tab pos="1346200" algn="l"/>
                <a:tab pos="1795145" algn="l"/>
                <a:tab pos="2244725" algn="l"/>
                <a:tab pos="2693670" algn="l"/>
                <a:tab pos="3143250" algn="l"/>
                <a:tab pos="3592195" algn="l"/>
                <a:tab pos="4041775" algn="l"/>
                <a:tab pos="4490720" algn="l"/>
                <a:tab pos="4940300" algn="l"/>
                <a:tab pos="5389245" algn="l"/>
                <a:tab pos="5838825" algn="l"/>
                <a:tab pos="6287770" algn="l"/>
                <a:tab pos="6737350" algn="l"/>
                <a:tab pos="7186295" algn="l"/>
                <a:tab pos="7635875" algn="l"/>
                <a:tab pos="8084820" algn="l"/>
                <a:tab pos="8534400" algn="l"/>
                <a:tab pos="898334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algn="ctr">
              <a:lnSpc>
                <a:spcPct val="89000"/>
              </a:lnSpc>
              <a:buClrTx/>
              <a:buFontTx/>
              <a:buNone/>
            </a:pPr>
            <a:r>
              <a:rPr lang="ru-RU" altLang="ru-RU" sz="2800" b="1" dirty="0">
                <a:solidFill>
                  <a:srgbClr val="000080"/>
                </a:solidFill>
              </a:rPr>
              <a:t>Факультет вычислительной математики и кибернетики</a:t>
            </a:r>
            <a:endParaRPr lang="ru-RU" altLang="ru-RU" sz="2800" b="1" dirty="0">
              <a:solidFill>
                <a:srgbClr val="000080"/>
              </a:solidFill>
            </a:endParaRPr>
          </a:p>
          <a:p>
            <a:pPr algn="ctr">
              <a:lnSpc>
                <a:spcPct val="89000"/>
              </a:lnSpc>
              <a:buClrTx/>
              <a:buFontTx/>
              <a:buNone/>
            </a:pPr>
            <a:br>
              <a:rPr lang="ru-RU" altLang="ru-RU" sz="2800" b="1" dirty="0">
                <a:solidFill>
                  <a:srgbClr val="000080"/>
                </a:solidFill>
              </a:rPr>
            </a:br>
            <a:r>
              <a:rPr lang="ru-RU" altLang="ru-RU" sz="2800" b="1" dirty="0">
                <a:solidFill>
                  <a:srgbClr val="000080"/>
                </a:solidFill>
              </a:rPr>
              <a:t>МГУ имени М.В. </a:t>
            </a:r>
            <a:r>
              <a:rPr lang="ru-RU" altLang="ru-RU" sz="2800" b="1" dirty="0" smtClean="0">
                <a:solidFill>
                  <a:srgbClr val="000080"/>
                </a:solidFill>
              </a:rPr>
              <a:t>Ломоносова</a:t>
            </a:r>
            <a:endParaRPr lang="ru-RU" altLang="ru-RU" sz="2800" b="1" dirty="0" smtClean="0">
              <a:solidFill>
                <a:srgbClr val="000080"/>
              </a:solidFill>
            </a:endParaRPr>
          </a:p>
          <a:p>
            <a:pPr algn="ctr">
              <a:lnSpc>
                <a:spcPct val="89000"/>
              </a:lnSpc>
              <a:buClrTx/>
              <a:buFontTx/>
              <a:buNone/>
            </a:pPr>
            <a:r>
              <a:rPr lang="ru-RU" altLang="ru-RU" sz="2000" b="1" dirty="0" smtClean="0">
                <a:solidFill>
                  <a:srgbClr val="000080"/>
                </a:solidFill>
              </a:rPr>
              <a:t>Программа профессиональной переподготовки </a:t>
            </a:r>
            <a:r>
              <a:rPr lang="ru-RU" altLang="ru-RU" sz="2000" b="1" dirty="0">
                <a:solidFill>
                  <a:srgbClr val="000080"/>
                </a:solidFill>
              </a:rPr>
              <a:t>«Программирование и базы данных» </a:t>
            </a:r>
            <a:endParaRPr lang="ru-RU" altLang="ru-RU" sz="2000" b="1" dirty="0">
              <a:solidFill>
                <a:srgbClr val="000080"/>
              </a:solidFill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2388"/>
            <a:ext cx="9137650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188913"/>
            <a:ext cx="6477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771800" y="2852935"/>
            <a:ext cx="4896544" cy="1322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>
                <a:solidFill>
                  <a:srgbClr val="000080"/>
                </a:solidFill>
              </a:rPr>
              <a:t>Разработка программного инструментария для синхронизации данных в различных </a:t>
            </a:r>
            <a:r>
              <a:rPr lang="ru-RU" altLang="ru-RU" sz="1600" b="1" dirty="0" smtClean="0">
                <a:solidFill>
                  <a:srgbClr val="000080"/>
                </a:solidFill>
              </a:rPr>
              <a:t>каталогах</a:t>
            </a:r>
            <a:endParaRPr lang="ru-RU" altLang="ru-RU" sz="1600" b="1" dirty="0" smtClean="0">
              <a:solidFill>
                <a:srgbClr val="000080"/>
              </a:solidFill>
            </a:endParaRPr>
          </a:p>
          <a:p>
            <a:pPr algn="ctr"/>
            <a:endParaRPr lang="ru-RU" sz="1600" b="1" dirty="0">
              <a:solidFill>
                <a:srgbClr val="000080"/>
              </a:solidFill>
            </a:endParaRPr>
          </a:p>
          <a:p>
            <a:pPr algn="ctr"/>
            <a:endParaRPr lang="ru-RU" sz="16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 bwMode="auto">
          <a:xfrm>
            <a:off x="1547813" y="274639"/>
            <a:ext cx="6359525" cy="92211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dirty="0" smtClean="0">
                <a:latin typeface="+mj-lt"/>
                <a:ea typeface="+mj-ea"/>
                <a:cs typeface="+mj-cs"/>
              </a:rPr>
              <a:t>Постановка задачи</a:t>
            </a:r>
            <a:endParaRPr lang="ru-RU" b="1" kern="0" spc="-2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1196753"/>
            <a:ext cx="8784976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1000CC"/>
                </a:solidFill>
              </a:rPr>
              <a:t>Целью выпускной квалификационной работы является создание программного </a:t>
            </a:r>
            <a:r>
              <a:rPr lang="ru-RU" dirty="0">
                <a:solidFill>
                  <a:srgbClr val="1000CC"/>
                </a:solidFill>
              </a:rPr>
              <a:t>инструментария для синхронизации данных в различных </a:t>
            </a:r>
            <a:r>
              <a:rPr lang="ru-RU" dirty="0" smtClean="0">
                <a:solidFill>
                  <a:srgbClr val="1000CC"/>
                </a:solidFill>
              </a:rPr>
              <a:t>каталогах. В соответствии с поставленной целью определены следующие задачи:</a:t>
            </a:r>
            <a:endParaRPr lang="ru-RU" dirty="0">
              <a:solidFill>
                <a:srgbClr val="1000CC"/>
              </a:solidFill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1000CC"/>
                </a:solidFill>
              </a:rPr>
              <a:t>Изучить технологии, которые могут быть использованы для достижения цели.</a:t>
            </a:r>
            <a:endParaRPr lang="ru-RU" dirty="0" smtClean="0">
              <a:solidFill>
                <a:srgbClr val="1000CC"/>
              </a:solidFill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1000CC"/>
                </a:solidFill>
              </a:rPr>
              <a:t>Провести анализ аналогичных проектов в открытых источниках.</a:t>
            </a:r>
            <a:endParaRPr lang="ru-RU" dirty="0" smtClean="0">
              <a:solidFill>
                <a:srgbClr val="1000CC"/>
              </a:solidFill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1000CC"/>
                </a:solidFill>
              </a:rPr>
              <a:t>Разработка структуры программного инструментария.</a:t>
            </a:r>
            <a:endParaRPr lang="ru-RU" dirty="0" smtClean="0">
              <a:solidFill>
                <a:srgbClr val="1000CC"/>
              </a:solidFill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1000CC"/>
                </a:solidFill>
              </a:rPr>
              <a:t>Реализация всех компонентов ПО (</a:t>
            </a:r>
            <a:r>
              <a:rPr lang="ru-RU" dirty="0" smtClean="0">
                <a:solidFill>
                  <a:srgbClr val="1000CC"/>
                </a:solidFill>
              </a:rPr>
              <a:t>методы, классы, фреймы)</a:t>
            </a:r>
            <a:r>
              <a:rPr lang="ru-RU" dirty="0">
                <a:solidFill>
                  <a:srgbClr val="1000CC"/>
                </a:solidFill>
              </a:rPr>
              <a:t>.</a:t>
            </a:r>
            <a:endParaRPr lang="ru-RU" dirty="0" smtClean="0">
              <a:solidFill>
                <a:srgbClr val="1000CC"/>
              </a:solidFill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1000CC"/>
                </a:solidFill>
              </a:rPr>
              <a:t>Тестирование ПО</a:t>
            </a:r>
            <a:endParaRPr lang="ru-RU" dirty="0" smtClean="0">
              <a:solidFill>
                <a:srgbClr val="1000CC"/>
              </a:solidFill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endParaRPr lang="ru-RU" dirty="0">
              <a:solidFill>
                <a:srgbClr val="1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381328"/>
            <a:ext cx="9144000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400" dirty="0" smtClean="0">
                <a:solidFill>
                  <a:srgbClr val="1000CC"/>
                </a:solidFill>
              </a:rPr>
              <a:t>2024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 bwMode="auto">
          <a:xfrm>
            <a:off x="1547813" y="274639"/>
            <a:ext cx="6359525" cy="92211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dirty="0" smtClean="0">
                <a:latin typeface="+mj-lt"/>
                <a:ea typeface="+mj-ea"/>
                <a:cs typeface="+mj-cs"/>
              </a:rPr>
              <a:t>Выбранная среда разработки ПО</a:t>
            </a:r>
            <a:endParaRPr lang="ru-RU" b="1" kern="0" spc="-2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512" y="1196753"/>
            <a:ext cx="8784976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1000CC"/>
                </a:solidFill>
              </a:rPr>
              <a:t>Задание выполняется на языке </a:t>
            </a:r>
            <a:r>
              <a:rPr lang="ru-RU" dirty="0" err="1">
                <a:solidFill>
                  <a:srgbClr val="1000CC"/>
                </a:solidFill>
              </a:rPr>
              <a:t>Java</a:t>
            </a:r>
            <a:r>
              <a:rPr lang="ru-RU" dirty="0">
                <a:solidFill>
                  <a:srgbClr val="1000CC"/>
                </a:solidFill>
              </a:rPr>
              <a:t> с использованием классов </a:t>
            </a:r>
            <a:r>
              <a:rPr lang="ru-RU" dirty="0" smtClean="0">
                <a:solidFill>
                  <a:srgbClr val="1000CC"/>
                </a:solidFill>
              </a:rPr>
              <a:t>JDK.</a:t>
            </a:r>
            <a:endParaRPr lang="ru-RU" dirty="0" smtClean="0">
              <a:solidFill>
                <a:srgbClr val="1000CC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dirty="0" err="1" smtClean="0">
                <a:solidFill>
                  <a:srgbClr val="1000CC"/>
                </a:solidFill>
              </a:rPr>
              <a:t>IntelliJ</a:t>
            </a:r>
            <a:r>
              <a:rPr lang="en-US" dirty="0" smtClean="0">
                <a:solidFill>
                  <a:srgbClr val="1000CC"/>
                </a:solidFill>
              </a:rPr>
              <a:t> IDEA - </a:t>
            </a:r>
            <a:endParaRPr lang="ru-RU" dirty="0">
              <a:solidFill>
                <a:srgbClr val="1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381328"/>
            <a:ext cx="9144000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400" dirty="0" smtClean="0">
                <a:solidFill>
                  <a:srgbClr val="1000CC"/>
                </a:solidFill>
              </a:rPr>
              <a:t>2024</a:t>
            </a:r>
            <a:endParaRPr lang="ru-RU" sz="1400" dirty="0">
              <a:solidFill>
                <a:srgbClr val="1000CC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385" y="2636912"/>
            <a:ext cx="8784976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446468"/>
            <a:ext cx="878497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srgbClr val="1000CC"/>
                </a:solidFill>
              </a:rPr>
              <a:t>..</a:t>
            </a:r>
            <a:endParaRPr lang="ru-RU" sz="1800" dirty="0" smtClean="0">
              <a:solidFill>
                <a:srgbClr val="1000CC"/>
              </a:solidFill>
            </a:endParaRPr>
          </a:p>
          <a:p>
            <a:pPr marL="0" indent="0" algn="just">
              <a:buNone/>
            </a:pPr>
            <a:endParaRPr lang="ru-RU" dirty="0">
              <a:solidFill>
                <a:srgbClr val="1000CC"/>
              </a:solidFill>
            </a:endParaRPr>
          </a:p>
          <a:p>
            <a:pPr algn="just"/>
            <a:r>
              <a:rPr lang="ru-RU" dirty="0">
                <a:solidFill>
                  <a:srgbClr val="1000CC"/>
                </a:solidFill>
              </a:rPr>
              <a:t>Создание </a:t>
            </a:r>
            <a:r>
              <a:rPr lang="ru-RU" dirty="0" smtClean="0">
                <a:solidFill>
                  <a:srgbClr val="1000CC"/>
                </a:solidFill>
              </a:rPr>
              <a:t>графического </a:t>
            </a:r>
            <a:r>
              <a:rPr lang="ru-RU" dirty="0">
                <a:solidFill>
                  <a:srgbClr val="1000CC"/>
                </a:solidFill>
              </a:rPr>
              <a:t>интерфейса </a:t>
            </a:r>
            <a:r>
              <a:rPr lang="en-US" dirty="0">
                <a:solidFill>
                  <a:srgbClr val="1000CC"/>
                </a:solidFill>
              </a:rPr>
              <a:t>(GUI)</a:t>
            </a:r>
            <a:r>
              <a:rPr lang="ru-RU" dirty="0">
                <a:solidFill>
                  <a:srgbClr val="1000CC"/>
                </a:solidFill>
              </a:rPr>
              <a:t>, в котором пользователь сможет выбрать:</a:t>
            </a:r>
            <a:endParaRPr lang="ru-RU" dirty="0">
              <a:solidFill>
                <a:srgbClr val="1000CC"/>
              </a:solidFill>
            </a:endParaRPr>
          </a:p>
          <a:p>
            <a:pPr marL="714375" lvl="1" indent="-34290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000CC"/>
                </a:solidFill>
              </a:rPr>
              <a:t>каталоги, которые необходимо синхронизировать</a:t>
            </a:r>
            <a:r>
              <a:rPr lang="en-US" dirty="0">
                <a:solidFill>
                  <a:srgbClr val="1000CC"/>
                </a:solidFill>
              </a:rPr>
              <a:t>;</a:t>
            </a:r>
            <a:endParaRPr lang="en-US" dirty="0">
              <a:solidFill>
                <a:srgbClr val="1000CC"/>
              </a:solidFill>
            </a:endParaRPr>
          </a:p>
          <a:p>
            <a:pPr marL="714375" indent="-342900"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1000CC"/>
                </a:solidFill>
              </a:rPr>
              <a:t>способ синхронизации (двусторонняя, односторонняя).</a:t>
            </a:r>
            <a:endParaRPr lang="ru-RU" dirty="0">
              <a:solidFill>
                <a:srgbClr val="1000CC"/>
              </a:solidFill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1000CC"/>
              </a:solidFill>
            </a:endParaRPr>
          </a:p>
          <a:p>
            <a:pPr algn="just"/>
            <a:r>
              <a:rPr lang="en-US" dirty="0">
                <a:solidFill>
                  <a:srgbClr val="1000CC"/>
                </a:solidFill>
              </a:rPr>
              <a:t>import </a:t>
            </a:r>
            <a:r>
              <a:rPr lang="en-US" dirty="0" err="1">
                <a:solidFill>
                  <a:srgbClr val="1000CC"/>
                </a:solidFill>
              </a:rPr>
              <a:t>javax.swing</a:t>
            </a:r>
            <a:r>
              <a:rPr lang="en-US" dirty="0">
                <a:solidFill>
                  <a:srgbClr val="1000CC"/>
                </a:solidFill>
              </a:rPr>
              <a:t>.</a:t>
            </a:r>
            <a:endParaRPr lang="ru-RU" dirty="0">
              <a:solidFill>
                <a:srgbClr val="1000CC"/>
              </a:solidFill>
            </a:endParaRPr>
          </a:p>
          <a:p>
            <a:pPr marL="0" indent="0" algn="just">
              <a:buNone/>
            </a:pPr>
            <a:endParaRPr lang="ru-RU" dirty="0">
              <a:solidFill>
                <a:srgbClr val="1000CC"/>
              </a:solidFill>
            </a:endParaRPr>
          </a:p>
          <a:p>
            <a:pPr marL="0" indent="0" algn="just">
              <a:buNone/>
            </a:pPr>
            <a:endParaRPr lang="ru-RU" sz="1800" dirty="0">
              <a:solidFill>
                <a:srgbClr val="1000CC"/>
              </a:solidFill>
            </a:endParaRPr>
          </a:p>
        </p:txBody>
      </p:sp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dirty="0" smtClean="0"/>
              <a:t>Настройка фрейма</a:t>
            </a:r>
            <a:endParaRPr lang="ru-RU" b="1" kern="0" spc="-2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381328"/>
            <a:ext cx="9144000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400" dirty="0" smtClean="0">
                <a:solidFill>
                  <a:srgbClr val="1000CC"/>
                </a:solidFill>
              </a:rPr>
              <a:t>2024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446468"/>
            <a:ext cx="878497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srgbClr val="0032CC"/>
                </a:solidFill>
              </a:rPr>
              <a:t>..</a:t>
            </a:r>
            <a:endParaRPr lang="ru-RU" sz="1800" dirty="0" smtClean="0">
              <a:solidFill>
                <a:srgbClr val="0032CC"/>
              </a:solidFill>
            </a:endParaRPr>
          </a:p>
          <a:p>
            <a:pPr marL="0" indent="0" algn="just">
              <a:buNone/>
            </a:pPr>
            <a:endParaRPr lang="ru-RU" dirty="0">
              <a:solidFill>
                <a:srgbClr val="0032CC"/>
              </a:solidFill>
            </a:endParaRPr>
          </a:p>
          <a:p>
            <a:r>
              <a:rPr lang="en-US" b="1" dirty="0">
                <a:solidFill>
                  <a:srgbClr val="0032CC"/>
                </a:solidFill>
              </a:rPr>
              <a:t>Copying a File or </a:t>
            </a:r>
            <a:r>
              <a:rPr lang="en-US" b="1" dirty="0" smtClean="0">
                <a:solidFill>
                  <a:srgbClr val="0032CC"/>
                </a:solidFill>
              </a:rPr>
              <a:t>Directory</a:t>
            </a:r>
            <a:endParaRPr lang="ru-RU" b="1" dirty="0" smtClean="0">
              <a:solidFill>
                <a:srgbClr val="0032CC"/>
              </a:solidFill>
            </a:endParaRPr>
          </a:p>
          <a:p>
            <a:r>
              <a:rPr lang="en-US" dirty="0">
                <a:hlinkClick r:id="rId1"/>
              </a:rPr>
              <a:t>Copying a File or Directory (The Java™ Tutorials &gt; Essential Java Classes &gt; Basic I/O) (oracle.com)</a:t>
            </a:r>
            <a:endParaRPr lang="en-US" b="1" dirty="0">
              <a:solidFill>
                <a:srgbClr val="0032CC"/>
              </a:solidFill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0032CC"/>
              </a:solidFill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rgbClr val="0032CC"/>
                </a:solidFill>
              </a:rPr>
              <a:t>https://docs.oracle.com/javase/tutorial/essential/io/copy.html</a:t>
            </a:r>
            <a:endParaRPr lang="ru-RU" b="1" dirty="0">
              <a:solidFill>
                <a:srgbClr val="0032CC"/>
              </a:solidFill>
            </a:endParaRPr>
          </a:p>
        </p:txBody>
      </p:sp>
      <p:sp>
        <p:nvSpPr>
          <p:cNvPr id="4" name="object 2"/>
          <p:cNvSpPr txBox="1"/>
          <p:nvPr/>
        </p:nvSpPr>
        <p:spPr bwMode="auto">
          <a:xfrm>
            <a:off x="1547813" y="274638"/>
            <a:ext cx="6359525" cy="1106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160" tIns="46080" rIns="92160" bIns="46080" numCol="1" rtlCol="0" anchor="ctr" anchorCtr="1" compatLnSpc="1">
            <a:norm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spcAft>
                <a:spcPts val="600"/>
              </a:spcAft>
            </a:pPr>
            <a:r>
              <a:rPr lang="ru-RU" b="1" kern="0" dirty="0" smtClean="0"/>
              <a:t>Копирование файлов</a:t>
            </a:r>
            <a:endParaRPr lang="ru-RU" b="1" kern="0" spc="-2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381328"/>
            <a:ext cx="9144000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400" dirty="0" smtClean="0">
                <a:solidFill>
                  <a:srgbClr val="1000CC"/>
                </a:solidFill>
              </a:rPr>
              <a:t>2024</a:t>
            </a:r>
            <a:endParaRPr lang="ru-RU" sz="14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2483768" y="332656"/>
            <a:ext cx="54006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+mj-lt"/>
                <a:ea typeface="+mj-ea"/>
                <a:cs typeface="+mj-cs"/>
              </a:defRPr>
            </a:lvl1pPr>
            <a:lvl2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2pPr>
            <a:lvl3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3pPr>
            <a:lvl4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4pPr>
            <a:lvl5pPr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5pPr>
            <a:lvl6pPr marL="25146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6pPr>
            <a:lvl7pPr marL="29718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7pPr>
            <a:lvl8pPr marL="34290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8pPr>
            <a:lvl9pPr marL="3886200" indent="-228600" algn="l" defTabSz="449580" rtl="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6" charset="0"/>
              <a:defRPr sz="2600">
                <a:solidFill>
                  <a:srgbClr val="3905CD"/>
                </a:solidFill>
                <a:latin typeface="Arial" panose="020B0604020202020204" pitchFamily="34" charset="0"/>
                <a:ea typeface="Microsoft YaHei" panose="020B0503020204020204" charset="-122"/>
              </a:defRPr>
            </a:lvl9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 b="1" kern="0" spc="-20" dirty="0" smtClean="0">
                <a:solidFill>
                  <a:srgbClr val="001B80"/>
                </a:solidFill>
              </a:rPr>
              <a:t>Достигнутые результаты</a:t>
            </a:r>
            <a:endParaRPr lang="ru-RU" sz="3200" b="1" kern="0" spc="-20" dirty="0">
              <a:solidFill>
                <a:srgbClr val="001B8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381328"/>
            <a:ext cx="9144000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000CC"/>
                </a:solidFill>
              </a:rPr>
              <a:t>© Факультет ВМК МГУ, </a:t>
            </a:r>
            <a:r>
              <a:rPr lang="ru-RU" sz="1400" dirty="0" smtClean="0">
                <a:solidFill>
                  <a:srgbClr val="1000CC"/>
                </a:solidFill>
              </a:rPr>
              <a:t>2024</a:t>
            </a:r>
            <a:endParaRPr lang="ru-RU" sz="1400" dirty="0">
              <a:solidFill>
                <a:srgbClr val="1000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446468"/>
            <a:ext cx="9144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endParaRPr lang="ru-RU" sz="2400" dirty="0">
              <a:solidFill>
                <a:srgbClr val="1000CC"/>
              </a:solidFill>
            </a:endParaRPr>
          </a:p>
          <a:p>
            <a:pPr marL="0" indent="0" algn="just">
              <a:buNone/>
            </a:pPr>
            <a:endParaRPr lang="ru-RU" sz="2400" dirty="0">
              <a:solidFill>
                <a:srgbClr val="1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1446468"/>
            <a:ext cx="86409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1000CC"/>
                </a:solidFill>
              </a:rPr>
              <a:t>Пользователю доступен функционал выбора папок</a:t>
            </a:r>
            <a:endParaRPr lang="ru-RU" sz="1800" dirty="0" smtClean="0">
              <a:solidFill>
                <a:srgbClr val="1000CC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1000CC"/>
                </a:solidFill>
              </a:rPr>
              <a:t>Способ</a:t>
            </a:r>
            <a:endParaRPr lang="ru-RU" dirty="0" smtClean="0">
              <a:solidFill>
                <a:srgbClr val="1000CC"/>
              </a:solidFill>
            </a:endParaRPr>
          </a:p>
          <a:p>
            <a:pPr marL="0" indent="0" algn="just">
              <a:buNone/>
            </a:pPr>
            <a:endParaRPr lang="ru-RU" sz="1800" dirty="0">
              <a:solidFill>
                <a:srgbClr val="1000CC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1000CC"/>
                </a:solidFill>
              </a:rPr>
              <a:t>Программа работает файлы копируются</a:t>
            </a:r>
            <a:r>
              <a:rPr lang="ru-RU" sz="1800" dirty="0" smtClean="0">
                <a:solidFill>
                  <a:srgbClr val="1000CC"/>
                </a:solidFill>
              </a:rPr>
              <a:t>  </a:t>
            </a:r>
            <a:endParaRPr lang="ru-RU" sz="1800" dirty="0">
              <a:solidFill>
                <a:srgbClr val="1000C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4958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6" charset="0"/>
          <a:buNone/>
          <a:defRPr kumimoji="0" lang="en-GB" altLang="ru-RU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1465</Words>
  <Application>WPS Presentation</Application>
  <PresentationFormat>Экран (4:3)</PresentationFormat>
  <Paragraphs>63</Paragraphs>
  <Slides>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Microsoft YaHei</vt:lpstr>
      <vt:lpstr>Times New Roman Cyr</vt:lpstr>
      <vt:lpstr>Segoe UI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ФАКУЛЬТЕТЕ ВМК МГУ ИМ. М.В. ЛОМОНОСОВА</dc:title>
  <dc:creator>Berezin</dc:creator>
  <cp:lastModifiedBy>RITA</cp:lastModifiedBy>
  <cp:revision>347</cp:revision>
  <cp:lastPrinted>2113-01-01T00:00:00Z</cp:lastPrinted>
  <dcterms:created xsi:type="dcterms:W3CDTF">2000-12-25T11:02:00Z</dcterms:created>
  <dcterms:modified xsi:type="dcterms:W3CDTF">2025-10-10T10:05:30Z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618DA4EF3E6A43099A432DAA5B15B400_12</vt:lpwstr>
  </property>
  <property fmtid="{D5CDD505-2E9C-101B-9397-08002B2CF9AE}" pid="3" name="KSOProductBuildVer">
    <vt:lpwstr>1049-12.2.0.21546</vt:lpwstr>
  </property>
</Properties>
</file>