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5"/>
  </p:notesMasterIdLst>
  <p:sldIdLst>
    <p:sldId id="256" r:id="rId4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9144000" cy="6858000"/>
  <p:notesSz cx="68580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ru-RU" sz="1300" b="0" i="0" u="none" strike="noStrike" kern="1200" spc="-1" baseline="0">
                <a:solidFill>
                  <a:srgbClr val="000000"/>
                </a:solidFill>
                <a:latin typeface="Arial" panose="020B0604020202020204"/>
                <a:ea typeface="+mn-ea"/>
                <a:cs typeface="+mn-cs"/>
              </a:defRPr>
            </a:pPr>
            <a:r>
              <a:rPr sz="1300" b="0" strike="noStrike" spc="-1">
                <a:solidFill>
                  <a:srgbClr val="000000"/>
                </a:solidFill>
                <a:latin typeface="Arial" panose="020B0604020202020204"/>
              </a:rPr>
              <a:t>Время работы алгоритма Крускала
Количество ребер от 0,5Е6 до 4Е6</a:t>
            </a:r>
            <a:endParaRPr sz="1300" b="0" strike="noStrike" spc="-1">
              <a:solidFill>
                <a:srgbClr val="000000"/>
              </a:solidFill>
              <a:latin typeface="Arial" panose="020B0604020202020204"/>
            </a:endParaRPr>
          </a:p>
        </c:rich>
      </c:tx>
      <c:layout/>
      <c:overlay val="0"/>
      <c:spPr>
        <a:noFill/>
        <a:ln w="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34289225727161"/>
          <c:y val="0.0548443409950538"/>
          <c:w val="0.831708316263826"/>
          <c:h val="0.655949956357288"/>
        </c:manualLayout>
      </c:layout>
      <c:scatterChart>
        <c:scatterStyle val="lineMarker"/>
        <c:varyColors val="0"/>
        <c:ser>
          <c:idx val="0"/>
          <c:order val="0"/>
          <c:tx>
            <c:strRef>
              <c:f>label 1</c:f>
              <c:strCache>
                <c:ptCount val="1"/>
                <c:pt idx="0">
                  <c:v>измерение (среднее)</c:v>
                </c:pt>
              </c:strCache>
            </c:strRef>
          </c:tx>
          <c:spPr>
            <a:ln w="28800" cap="rnd" cmpd="sng" algn="ctr">
              <a:noFill/>
              <a:prstDash val="solid"/>
              <a:round/>
            </a:ln>
          </c:spPr>
          <c:marker>
            <c:symbol val="circle"/>
            <c:size val="3"/>
            <c:spPr>
              <a:solidFill>
                <a:srgbClr val="000000"/>
              </a:solidFill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none" lIns="38100" tIns="19050" rIns="38100" bIns="19050" anchor="ctr" anchorCtr="1"/>
              <a:lstStyle/>
              <a:p>
                <a:pPr>
                  <a:defRPr lang="ru-RU" sz="1000" b="0" i="0" u="none" strike="noStrike" kern="1200" spc="-1" baseline="0">
                    <a:solidFill>
                      <a:srgbClr val="000000"/>
                    </a:solidFill>
                    <a:latin typeface="Arial" panose="020B0604020202020204"/>
                    <a:ea typeface="+mn-ea"/>
                    <a:cs typeface="+mn-cs"/>
                  </a:defRPr>
                </a:pPr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/>
              </c:ext>
            </c:extLst>
          </c:dLbls>
          <c:xVal>
            <c:numRef>
              <c:f>0</c:f>
              <c:numCache>
                <c:formatCode>General</c:formatCode>
                <c:ptCount val="9"/>
                <c:pt idx="0">
                  <c:v>2.84948500216801</c:v>
                </c:pt>
                <c:pt idx="1">
                  <c:v>6</c:v>
                </c:pt>
                <c:pt idx="2">
                  <c:v>9.26413688858352</c:v>
                </c:pt>
                <c:pt idx="3">
                  <c:v>12.602059991328</c:v>
                </c:pt>
                <c:pt idx="4">
                  <c:v>15.9948500216801</c:v>
                </c:pt>
                <c:pt idx="5">
                  <c:v>19.431363764159</c:v>
                </c:pt>
                <c:pt idx="6">
                  <c:v>22.904238155226</c:v>
                </c:pt>
                <c:pt idx="7">
                  <c:v>26.4082399653119</c:v>
                </c:pt>
              </c:numCache>
            </c:numRef>
          </c:xVal>
          <c:yVal>
            <c:numRef>
              <c:f>1</c:f>
              <c:numCache>
                <c:formatCode>General</c:formatCode>
                <c:ptCount val="9"/>
                <c:pt idx="0">
                  <c:v>2.24366666666667</c:v>
                </c:pt>
                <c:pt idx="1">
                  <c:v>4.63233333333333</c:v>
                </c:pt>
                <c:pt idx="2">
                  <c:v>7.35833333333333</c:v>
                </c:pt>
                <c:pt idx="3">
                  <c:v>10.4403333333333</c:v>
                </c:pt>
                <c:pt idx="4">
                  <c:v>13.5476666666667</c:v>
                </c:pt>
                <c:pt idx="5">
                  <c:v>16.28</c:v>
                </c:pt>
                <c:pt idx="6">
                  <c:v>19.0326666666667</c:v>
                </c:pt>
                <c:pt idx="7">
                  <c:v>22.8173333333333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label 3</c:f>
              <c:strCache>
                <c:ptCount val="1"/>
                <c:pt idx="0">
                  <c:v>регрессия</c:v>
                </c:pt>
              </c:strCache>
            </c:strRef>
          </c:tx>
          <c:spPr>
            <a:ln w="14400" cap="rnd" cmpd="sng" algn="ctr">
              <a:solidFill>
                <a:srgbClr val="FF420E"/>
              </a:solidFill>
              <a:prstDash val="solid"/>
              <a:round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none" lIns="38100" tIns="19050" rIns="38100" bIns="19050" anchor="ctr" anchorCtr="1"/>
              <a:lstStyle/>
              <a:p>
                <a:pPr>
                  <a:defRPr lang="ru-RU" sz="1000" b="0" i="0" u="none" strike="noStrike" kern="1200" spc="-1" baseline="0">
                    <a:solidFill>
                      <a:srgbClr val="000000"/>
                    </a:solidFill>
                    <a:latin typeface="Arial" panose="020B0604020202020204"/>
                    <a:ea typeface="+mn-ea"/>
                    <a:cs typeface="+mn-cs"/>
                  </a:defRPr>
                </a:pPr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/>
              </c:ext>
            </c:extLst>
          </c:dLbls>
          <c:xVal>
            <c:numRef>
              <c:f>2</c:f>
              <c:numCache>
                <c:formatCode>General</c:formatCode>
                <c:ptCount val="9"/>
                <c:pt idx="1">
                  <c:v>2.84948500216801</c:v>
                </c:pt>
                <c:pt idx="2">
                  <c:v>6</c:v>
                </c:pt>
                <c:pt idx="3">
                  <c:v>9.26413688858352</c:v>
                </c:pt>
                <c:pt idx="4">
                  <c:v>12.602059991328</c:v>
                </c:pt>
                <c:pt idx="5">
                  <c:v>15.9948500216801</c:v>
                </c:pt>
                <c:pt idx="6">
                  <c:v>19.431363764159</c:v>
                </c:pt>
                <c:pt idx="7">
                  <c:v>22.904238155226</c:v>
                </c:pt>
                <c:pt idx="8">
                  <c:v>26.4082399653119</c:v>
                </c:pt>
              </c:numCache>
            </c:numRef>
          </c:xVal>
          <c:yVal>
            <c:numRef>
              <c:f>3</c:f>
              <c:numCache>
                <c:formatCode>General</c:formatCode>
                <c:ptCount val="9"/>
                <c:pt idx="1">
                  <c:v>1.9892853154145</c:v>
                </c:pt>
                <c:pt idx="2">
                  <c:v>4.72428860717251</c:v>
                </c:pt>
                <c:pt idx="3">
                  <c:v>7.55792854894966</c:v>
                </c:pt>
                <c:pt idx="4">
                  <c:v>10.4556232686775</c:v>
                </c:pt>
                <c:pt idx="5">
                  <c:v>13.4009486861544</c:v>
                </c:pt>
                <c:pt idx="6">
                  <c:v>16.3842312302208</c:v>
                </c:pt>
                <c:pt idx="7">
                  <c:v>19.3990789290784</c:v>
                </c:pt>
                <c:pt idx="8">
                  <c:v>22.4409487476655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1"/>
        </c:dLbls>
        <c:axId val="63831513"/>
        <c:axId val="14170714"/>
      </c:scatterChart>
      <c:valAx>
        <c:axId val="63831513"/>
        <c:scaling>
          <c:orientation val="minMax"/>
        </c:scaling>
        <c:delete val="0"/>
        <c:axPos val="b"/>
        <c:title>
          <c:tx>
            <c:rich>
              <a:bodyPr rot="0" spcFirstLastPara="0" vertOverflow="ellipsis" vert="horz" wrap="square" anchor="ctr" anchorCtr="1"/>
              <a:lstStyle/>
              <a:p>
                <a:pPr>
                  <a:defRPr lang="ru-RU" sz="900" b="0" i="0" u="none" strike="noStrike" kern="1200" spc="-1" baseline="0">
                    <a:solidFill>
                      <a:srgbClr val="000000"/>
                    </a:solidFill>
                    <a:latin typeface="Arial" panose="020B0604020202020204"/>
                    <a:ea typeface="+mn-ea"/>
                    <a:cs typeface="+mn-cs"/>
                  </a:defRPr>
                </a:pPr>
                <a:r>
                  <a:rPr sz="900" b="0" strike="noStrike" spc="-1">
                    <a:solidFill>
                      <a:srgbClr val="000000"/>
                    </a:solidFill>
                    <a:latin typeface="Arial" panose="020B0604020202020204"/>
                  </a:rPr>
                  <a:t>E*Log10(E), Е - количество ребер, ×1E6</a:t>
                </a:r>
                <a:endParaRPr sz="9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c:rich>
          </c:tx>
          <c:layout>
            <c:manualLayout>
              <c:xMode val="edge"/>
              <c:yMode val="edge"/>
              <c:x val="0.308169183081692"/>
              <c:y val="0.824542709998224"/>
            </c:manualLayout>
          </c:layout>
          <c:overlay val="0"/>
          <c:spPr>
            <a:noFill/>
            <a:ln w="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0" cap="flat" cmpd="sng" algn="ctr">
            <a:solidFill>
              <a:srgbClr val="B3B3B3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ru-RU" sz="1000" b="0" i="0" u="none" strike="noStrike" kern="1200" spc="-1" baseline="0">
                <a:solidFill>
                  <a:srgbClr val="000000"/>
                </a:solidFill>
                <a:latin typeface="Arial" panose="020B0604020202020204"/>
                <a:ea typeface="+mn-ea"/>
                <a:cs typeface="+mn-cs"/>
              </a:defRPr>
            </a:pPr>
          </a:p>
        </c:txPr>
        <c:crossAx val="14170714"/>
        <c:crosses val="autoZero"/>
        <c:crossBetween val="midCat"/>
      </c:valAx>
      <c:valAx>
        <c:axId val="14170714"/>
        <c:scaling>
          <c:orientation val="minMax"/>
        </c:scaling>
        <c:delete val="0"/>
        <c:axPos val="l"/>
        <c:majorGridlines>
          <c:spPr>
            <a:ln w="0" cap="flat" cmpd="sng" algn="ctr">
              <a:solidFill>
                <a:srgbClr val="B3B3B3"/>
              </a:solidFill>
              <a:prstDash val="solid"/>
              <a:round/>
            </a:ln>
          </c:spPr>
        </c:majorGridlines>
        <c:title>
          <c:tx>
            <c:rich>
              <a:bodyPr rot="-5400000" spcFirstLastPara="0" vertOverflow="ellipsis" vert="horz" wrap="square" anchor="ctr" anchorCtr="1"/>
              <a:lstStyle/>
              <a:p>
                <a:pPr>
                  <a:defRPr lang="ru-RU" sz="900" b="0" i="0" u="none" strike="noStrike" kern="1200" spc="-1" baseline="0">
                    <a:solidFill>
                      <a:srgbClr val="000000"/>
                    </a:solidFill>
                    <a:latin typeface="Arial" panose="020B0604020202020204"/>
                    <a:ea typeface="+mn-ea"/>
                    <a:cs typeface="+mn-cs"/>
                  </a:defRPr>
                </a:pPr>
                <a:r>
                  <a:rPr sz="900" b="0" strike="noStrike" spc="-1">
                    <a:solidFill>
                      <a:srgbClr val="000000"/>
                    </a:solidFill>
                    <a:latin typeface="Arial" panose="020B0604020202020204"/>
                  </a:rPr>
                  <a:t>Время, сек.</a:t>
                </a:r>
                <a:endParaRPr sz="9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c:rich>
          </c:tx>
          <c:layout/>
          <c:overlay val="0"/>
          <c:spPr>
            <a:noFill/>
            <a:ln w="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0" cap="flat" cmpd="sng" algn="ctr">
            <a:solidFill>
              <a:srgbClr val="B3B3B3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ru-RU" sz="1000" b="0" i="0" u="none" strike="noStrike" kern="1200" spc="-1" baseline="0">
                <a:solidFill>
                  <a:srgbClr val="000000"/>
                </a:solidFill>
                <a:latin typeface="Arial" panose="020B0604020202020204"/>
                <a:ea typeface="+mn-ea"/>
                <a:cs typeface="+mn-cs"/>
              </a:defRPr>
            </a:pPr>
          </a:p>
        </c:txPr>
        <c:crossAx val="63831513"/>
        <c:crosses val="autoZero"/>
        <c:crossBetween val="midCat"/>
      </c:valAx>
      <c:spPr>
        <a:noFill/>
        <a:ln w="0">
          <a:solidFill>
            <a:srgbClr val="B3B3B3"/>
          </a:solidFill>
        </a:ln>
      </c:spPr>
    </c:plotArea>
    <c:legend>
      <c:legendPos val="r"/>
      <c:layout>
        <c:manualLayout>
          <c:xMode val="edge"/>
          <c:yMode val="edge"/>
          <c:x val="0.68799672265465"/>
          <c:y val="0.402822228687809"/>
          <c:w val="0.269174041297935"/>
          <c:h val="0.28473737814637"/>
        </c:manualLayout>
      </c:layout>
      <c:overlay val="0"/>
      <c:spPr>
        <a:noFill/>
        <a:ln w="0">
          <a:noFill/>
        </a:ln>
      </c:spPr>
      <c:txPr>
        <a:bodyPr rot="0" spcFirstLastPara="0" vertOverflow="ellipsis" vert="horz" wrap="square" anchor="ctr" anchorCtr="1"/>
        <a:lstStyle/>
        <a:p>
          <a:pPr>
            <a:defRPr lang="ru-RU" sz="1000" b="0" i="0" u="none" strike="noStrike" kern="1200" spc="-1" baseline="0">
              <a:solidFill>
                <a:srgbClr val="000000"/>
              </a:solidFill>
              <a:latin typeface="Arial" panose="020B0604020202020204"/>
              <a:ea typeface="+mn-ea"/>
              <a:cs typeface="+mn-cs"/>
            </a:defRPr>
          </a:pPr>
        </a:p>
      </c:txPr>
    </c:legend>
    <c:plotVisOnly val="1"/>
    <c:dispBlanksAs val="span"/>
    <c:showDLblsOverMax val="0"/>
    <c:extLst>
      <c:ext uri="{0b15fc19-7d7d-44ad-8c2d-2c3a37ce22c3}">
        <chartProps xmlns="https://web.wps.cn/et/2018/main" chartId="{170035b1-aabe-4a85-b4cd-fece2bfcd1e7}"/>
      </c:ext>
    </c:extLst>
  </c:chart>
  <c:spPr>
    <a:solidFill>
      <a:srgbClr val="FFFFFF"/>
    </a:solidFill>
    <a:ln w="0">
      <a:noFill/>
    </a:ln>
  </c:spPr>
  <c:txPr>
    <a:bodyPr/>
    <a:lstStyle/>
    <a:p>
      <a:pPr>
        <a:defRPr lang="ru-RU"/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ru-RU" sz="1300" b="0" i="0" u="none" strike="noStrike" kern="1200" spc="-1" baseline="0">
                <a:solidFill>
                  <a:srgbClr val="000000"/>
                </a:solidFill>
                <a:latin typeface="Arial" panose="020B0604020202020204"/>
                <a:ea typeface="+mn-ea"/>
                <a:cs typeface="+mn-cs"/>
              </a:defRPr>
            </a:pPr>
            <a:r>
              <a:rPr sz="1300" b="0" strike="noStrike" spc="-1">
                <a:solidFill>
                  <a:srgbClr val="000000"/>
                </a:solidFill>
                <a:latin typeface="Arial" panose="020B0604020202020204"/>
              </a:rPr>
              <a:t>Время работы алгоритма Прима
Количество ребер от 0,5Е6 до 4Е6</a:t>
            </a:r>
            <a:endParaRPr sz="1300" b="0" strike="noStrike" spc="-1">
              <a:solidFill>
                <a:srgbClr val="000000"/>
              </a:solidFill>
              <a:latin typeface="Arial" panose="020B0604020202020204"/>
            </a:endParaRPr>
          </a:p>
        </c:rich>
      </c:tx>
      <c:layout/>
      <c:overlay val="0"/>
      <c:spPr>
        <a:noFill/>
        <a:ln w="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34289225727161"/>
          <c:y val="0.0548443409950538"/>
          <c:w val="0.831708316263826"/>
          <c:h val="0.655949956357288"/>
        </c:manualLayout>
      </c:layout>
      <c:scatterChart>
        <c:scatterStyle val="lineMarker"/>
        <c:varyColors val="0"/>
        <c:ser>
          <c:idx val="0"/>
          <c:order val="0"/>
          <c:tx>
            <c:strRef>
              <c:f>label 1</c:f>
              <c:strCache>
                <c:ptCount val="1"/>
                <c:pt idx="0">
                  <c:v>измерение (среднее)</c:v>
                </c:pt>
              </c:strCache>
            </c:strRef>
          </c:tx>
          <c:spPr>
            <a:ln w="28800" cap="rnd" cmpd="sng" algn="ctr">
              <a:noFill/>
              <a:prstDash val="solid"/>
              <a:round/>
            </a:ln>
          </c:spPr>
          <c:marker>
            <c:symbol val="circle"/>
            <c:size val="3"/>
            <c:spPr>
              <a:solidFill>
                <a:srgbClr val="000000"/>
              </a:solidFill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none" lIns="38100" tIns="19050" rIns="38100" bIns="19050" anchor="ctr" anchorCtr="1"/>
              <a:lstStyle/>
              <a:p>
                <a:pPr>
                  <a:defRPr lang="ru-RU" sz="1000" b="0" i="0" u="none" strike="noStrike" kern="1200" spc="-1" baseline="0">
                    <a:solidFill>
                      <a:srgbClr val="000000"/>
                    </a:solidFill>
                    <a:latin typeface="Arial" panose="020B0604020202020204"/>
                    <a:ea typeface="+mn-ea"/>
                    <a:cs typeface="+mn-cs"/>
                  </a:defRPr>
                </a:pPr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/>
              </c:ext>
            </c:extLst>
          </c:dLbls>
          <c:xVal>
            <c:numRef>
              <c:f>0</c:f>
              <c:numCache>
                <c:formatCode>General</c:formatCode>
                <c:ptCount val="9"/>
                <c:pt idx="0">
                  <c:v>2.84948500216801</c:v>
                </c:pt>
                <c:pt idx="1">
                  <c:v>6</c:v>
                </c:pt>
                <c:pt idx="2">
                  <c:v>9.26413688858352</c:v>
                </c:pt>
                <c:pt idx="3">
                  <c:v>12.602059991328</c:v>
                </c:pt>
                <c:pt idx="4">
                  <c:v>15.9948500216801</c:v>
                </c:pt>
                <c:pt idx="5">
                  <c:v>19.431363764159</c:v>
                </c:pt>
                <c:pt idx="6">
                  <c:v>22.904238155226</c:v>
                </c:pt>
                <c:pt idx="7">
                  <c:v>26.4082399653119</c:v>
                </c:pt>
              </c:numCache>
            </c:numRef>
          </c:xVal>
          <c:yVal>
            <c:numRef>
              <c:f>1</c:f>
              <c:numCache>
                <c:formatCode>General</c:formatCode>
                <c:ptCount val="9"/>
                <c:pt idx="0">
                  <c:v>0.672666666666667</c:v>
                </c:pt>
                <c:pt idx="1">
                  <c:v>1.36666666666667</c:v>
                </c:pt>
                <c:pt idx="2">
                  <c:v>2.07833333333333</c:v>
                </c:pt>
                <c:pt idx="3">
                  <c:v>2.79766666666667</c:v>
                </c:pt>
                <c:pt idx="4">
                  <c:v>3.54666666666667</c:v>
                </c:pt>
                <c:pt idx="5">
                  <c:v>4.369</c:v>
                </c:pt>
                <c:pt idx="6">
                  <c:v>5.17166666666667</c:v>
                </c:pt>
                <c:pt idx="7">
                  <c:v>5.88666666666667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label 3</c:f>
              <c:strCache>
                <c:ptCount val="1"/>
                <c:pt idx="0">
                  <c:v>регрессия</c:v>
                </c:pt>
              </c:strCache>
            </c:strRef>
          </c:tx>
          <c:spPr>
            <a:ln w="14400" cap="rnd" cmpd="sng" algn="ctr">
              <a:solidFill>
                <a:srgbClr val="FF420E"/>
              </a:solidFill>
              <a:prstDash val="solid"/>
              <a:round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none" lIns="38100" tIns="19050" rIns="38100" bIns="19050" anchor="ctr" anchorCtr="1"/>
              <a:lstStyle/>
              <a:p>
                <a:pPr>
                  <a:defRPr lang="ru-RU" sz="1000" b="0" i="0" u="none" strike="noStrike" kern="1200" spc="-1" baseline="0">
                    <a:solidFill>
                      <a:srgbClr val="000000"/>
                    </a:solidFill>
                    <a:latin typeface="Arial" panose="020B0604020202020204"/>
                    <a:ea typeface="+mn-ea"/>
                    <a:cs typeface="+mn-cs"/>
                  </a:defRPr>
                </a:pPr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/>
              </c:ext>
            </c:extLst>
          </c:dLbls>
          <c:xVal>
            <c:numRef>
              <c:f>2</c:f>
              <c:numCache>
                <c:formatCode>General</c:formatCode>
                <c:ptCount val="9"/>
                <c:pt idx="1">
                  <c:v>2.84948500216801</c:v>
                </c:pt>
                <c:pt idx="2">
                  <c:v>6</c:v>
                </c:pt>
                <c:pt idx="3">
                  <c:v>9.26413688858352</c:v>
                </c:pt>
                <c:pt idx="4">
                  <c:v>12.602059991328</c:v>
                </c:pt>
                <c:pt idx="5">
                  <c:v>15.9948500216801</c:v>
                </c:pt>
                <c:pt idx="6">
                  <c:v>19.431363764159</c:v>
                </c:pt>
                <c:pt idx="7">
                  <c:v>22.904238155226</c:v>
                </c:pt>
                <c:pt idx="8">
                  <c:v>26.4082399653119</c:v>
                </c:pt>
              </c:numCache>
            </c:numRef>
          </c:xVal>
          <c:yVal>
            <c:numRef>
              <c:f>3</c:f>
              <c:numCache>
                <c:formatCode>General</c:formatCode>
                <c:ptCount val="9"/>
                <c:pt idx="1">
                  <c:v>0.654586949879503</c:v>
                </c:pt>
                <c:pt idx="2">
                  <c:v>1.35680476368752</c:v>
                </c:pt>
                <c:pt idx="3">
                  <c:v>2.08434774362844</c:v>
                </c:pt>
                <c:pt idx="4">
                  <c:v>2.82833692174105</c:v>
                </c:pt>
                <c:pt idx="5">
                  <c:v>3.58455538109231</c:v>
                </c:pt>
                <c:pt idx="6">
                  <c:v>4.35051941206037</c:v>
                </c:pt>
                <c:pt idx="7">
                  <c:v>5.12458786252105</c:v>
                </c:pt>
                <c:pt idx="8">
                  <c:v>5.90559429872309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1"/>
        </c:dLbls>
        <c:axId val="15408323"/>
        <c:axId val="96858462"/>
      </c:scatterChart>
      <c:valAx>
        <c:axId val="15408323"/>
        <c:scaling>
          <c:orientation val="minMax"/>
        </c:scaling>
        <c:delete val="0"/>
        <c:axPos val="b"/>
        <c:title>
          <c:tx>
            <c:rich>
              <a:bodyPr rot="0" spcFirstLastPara="0" vertOverflow="ellipsis" vert="horz" wrap="square" anchor="ctr" anchorCtr="1"/>
              <a:lstStyle/>
              <a:p>
                <a:pPr>
                  <a:defRPr lang="ru-RU" sz="900" b="0" i="0" u="none" strike="noStrike" kern="1200" spc="-1" baseline="0">
                    <a:solidFill>
                      <a:srgbClr val="000000"/>
                    </a:solidFill>
                    <a:latin typeface="Arial" panose="020B0604020202020204"/>
                    <a:ea typeface="+mn-ea"/>
                    <a:cs typeface="+mn-cs"/>
                  </a:defRPr>
                </a:pPr>
                <a:r>
                  <a:rPr sz="900" b="0" strike="noStrike" spc="-1">
                    <a:solidFill>
                      <a:srgbClr val="000000"/>
                    </a:solidFill>
                    <a:latin typeface="Arial" panose="020B0604020202020204"/>
                  </a:rPr>
                  <a:t>E*Log10(E), Е - количество ребер, ×1E6</a:t>
                </a:r>
                <a:endParaRPr sz="9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c:rich>
          </c:tx>
          <c:layout>
            <c:manualLayout>
              <c:xMode val="edge"/>
              <c:yMode val="edge"/>
              <c:x val="0.308169183081692"/>
              <c:y val="0.824720298348428"/>
            </c:manualLayout>
          </c:layout>
          <c:overlay val="0"/>
          <c:spPr>
            <a:noFill/>
            <a:ln w="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0" cap="flat" cmpd="sng" algn="ctr">
            <a:solidFill>
              <a:srgbClr val="B3B3B3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ru-RU" sz="1000" b="0" i="0" u="none" strike="noStrike" kern="1200" spc="-1" baseline="0">
                <a:solidFill>
                  <a:srgbClr val="000000"/>
                </a:solidFill>
                <a:latin typeface="Arial" panose="020B0604020202020204"/>
                <a:ea typeface="+mn-ea"/>
                <a:cs typeface="+mn-cs"/>
              </a:defRPr>
            </a:pPr>
          </a:p>
        </c:txPr>
        <c:crossAx val="96858462"/>
        <c:crosses val="autoZero"/>
        <c:crossBetween val="midCat"/>
      </c:valAx>
      <c:valAx>
        <c:axId val="96858462"/>
        <c:scaling>
          <c:orientation val="minMax"/>
        </c:scaling>
        <c:delete val="0"/>
        <c:axPos val="l"/>
        <c:majorGridlines>
          <c:spPr>
            <a:ln w="0" cap="flat" cmpd="sng" algn="ctr">
              <a:solidFill>
                <a:srgbClr val="B3B3B3"/>
              </a:solidFill>
              <a:prstDash val="solid"/>
              <a:round/>
            </a:ln>
          </c:spPr>
        </c:majorGridlines>
        <c:title>
          <c:tx>
            <c:rich>
              <a:bodyPr rot="-5400000" spcFirstLastPara="0" vertOverflow="ellipsis" vert="horz" wrap="square" anchor="ctr" anchorCtr="1"/>
              <a:lstStyle/>
              <a:p>
                <a:pPr>
                  <a:defRPr lang="ru-RU" sz="900" b="0" i="0" u="none" strike="noStrike" kern="1200" spc="-1" baseline="0">
                    <a:solidFill>
                      <a:srgbClr val="000000"/>
                    </a:solidFill>
                    <a:latin typeface="Arial" panose="020B0604020202020204"/>
                    <a:ea typeface="+mn-ea"/>
                    <a:cs typeface="+mn-cs"/>
                  </a:defRPr>
                </a:pPr>
                <a:r>
                  <a:rPr sz="900" b="0" strike="noStrike" spc="-1">
                    <a:solidFill>
                      <a:srgbClr val="000000"/>
                    </a:solidFill>
                    <a:latin typeface="Arial" panose="020B0604020202020204"/>
                  </a:rPr>
                  <a:t>Время, сек.</a:t>
                </a:r>
                <a:endParaRPr sz="9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c:rich>
          </c:tx>
          <c:layout/>
          <c:overlay val="0"/>
          <c:spPr>
            <a:noFill/>
            <a:ln w="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0" cap="flat" cmpd="sng" algn="ctr">
            <a:solidFill>
              <a:srgbClr val="B3B3B3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ru-RU" sz="1000" b="0" i="0" u="none" strike="noStrike" kern="1200" spc="-1" baseline="0">
                <a:solidFill>
                  <a:srgbClr val="000000"/>
                </a:solidFill>
                <a:latin typeface="Arial" panose="020B0604020202020204"/>
                <a:ea typeface="+mn-ea"/>
                <a:cs typeface="+mn-cs"/>
              </a:defRPr>
            </a:pPr>
          </a:p>
        </c:txPr>
        <c:crossAx val="15408323"/>
        <c:crosses val="autoZero"/>
        <c:crossBetween val="midCat"/>
      </c:valAx>
      <c:spPr>
        <a:noFill/>
        <a:ln w="0">
          <a:solidFill>
            <a:srgbClr val="B3B3B3"/>
          </a:solidFill>
        </a:ln>
      </c:spPr>
    </c:plotArea>
    <c:legend>
      <c:legendPos val="r"/>
      <c:layout>
        <c:manualLayout>
          <c:xMode val="edge"/>
          <c:yMode val="edge"/>
          <c:x val="0.68799672265465"/>
          <c:y val="0.402822228687809"/>
          <c:w val="0.269174041297935"/>
          <c:h val="0.28473737814637"/>
        </c:manualLayout>
      </c:layout>
      <c:overlay val="0"/>
      <c:spPr>
        <a:noFill/>
        <a:ln w="0">
          <a:noFill/>
        </a:ln>
      </c:spPr>
      <c:txPr>
        <a:bodyPr rot="0" spcFirstLastPara="0" vertOverflow="ellipsis" vert="horz" wrap="square" anchor="ctr" anchorCtr="1"/>
        <a:lstStyle/>
        <a:p>
          <a:pPr>
            <a:defRPr lang="ru-RU" sz="1000" b="0" i="0" u="none" strike="noStrike" kern="1200" spc="-1" baseline="0">
              <a:solidFill>
                <a:srgbClr val="000000"/>
              </a:solidFill>
              <a:latin typeface="Arial" panose="020B0604020202020204"/>
              <a:ea typeface="+mn-ea"/>
              <a:cs typeface="+mn-cs"/>
            </a:defRPr>
          </a:pPr>
        </a:p>
      </c:txPr>
    </c:legend>
    <c:plotVisOnly val="1"/>
    <c:dispBlanksAs val="span"/>
    <c:showDLblsOverMax val="0"/>
    <c:extLst>
      <c:ext uri="{0b15fc19-7d7d-44ad-8c2d-2c3a37ce22c3}">
        <chartProps xmlns="https://web.wps.cn/et/2018/main" chartId="{4c57c859-7185-4c51-8752-489abba76a03}"/>
      </c:ext>
    </c:extLst>
  </c:chart>
  <c:spPr>
    <a:solidFill>
      <a:srgbClr val="FFFFFF"/>
    </a:solidFill>
    <a:ln w="0">
      <a:noFill/>
    </a:ln>
  </c:spPr>
  <c:txPr>
    <a:bodyPr/>
    <a:lstStyle/>
    <a:p>
      <a:pPr>
        <a:defRPr lang="ru-RU"/>
      </a:pPr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ru-RU" sz="1300" b="0" i="0" u="none" strike="noStrike" kern="1200" spc="-1" baseline="0">
                <a:solidFill>
                  <a:srgbClr val="000000"/>
                </a:solidFill>
                <a:latin typeface="Arial" panose="020B0604020202020204"/>
                <a:ea typeface="+mn-ea"/>
                <a:cs typeface="+mn-cs"/>
              </a:defRPr>
            </a:pPr>
            <a:r>
              <a:rPr sz="1300" b="0" strike="noStrike" spc="-1">
                <a:solidFill>
                  <a:srgbClr val="000000"/>
                </a:solidFill>
                <a:latin typeface="Arial" panose="020B0604020202020204"/>
              </a:rPr>
              <a:t>Время работы алгоритма Крускала
Количество ребер от 0,5Е6 до 4Е6</a:t>
            </a:r>
            <a:endParaRPr sz="1300" b="0" strike="noStrike" spc="-1">
              <a:solidFill>
                <a:srgbClr val="000000"/>
              </a:solidFill>
              <a:latin typeface="Arial" panose="020B0604020202020204"/>
            </a:endParaRPr>
          </a:p>
        </c:rich>
      </c:tx>
      <c:layout/>
      <c:overlay val="0"/>
      <c:spPr>
        <a:noFill/>
        <a:ln w="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34289225727161"/>
          <c:y val="0.0548443409950538"/>
          <c:w val="0.831708316263826"/>
          <c:h val="0.655949956357288"/>
        </c:manualLayout>
      </c:layout>
      <c:scatterChart>
        <c:scatterStyle val="lineMarker"/>
        <c:varyColors val="0"/>
        <c:ser>
          <c:idx val="0"/>
          <c:order val="0"/>
          <c:tx>
            <c:strRef>
              <c:f>label 1</c:f>
              <c:strCache>
                <c:ptCount val="1"/>
                <c:pt idx="0">
                  <c:v>измерение (среднее)</c:v>
                </c:pt>
              </c:strCache>
            </c:strRef>
          </c:tx>
          <c:spPr>
            <a:ln w="28800" cap="rnd" cmpd="sng" algn="ctr">
              <a:noFill/>
              <a:prstDash val="solid"/>
              <a:round/>
            </a:ln>
          </c:spPr>
          <c:marker>
            <c:symbol val="circle"/>
            <c:size val="3"/>
            <c:spPr>
              <a:solidFill>
                <a:srgbClr val="000000"/>
              </a:solidFill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none" lIns="38100" tIns="19050" rIns="38100" bIns="19050" anchor="ctr" anchorCtr="1"/>
              <a:lstStyle/>
              <a:p>
                <a:pPr>
                  <a:defRPr lang="ru-RU" sz="1000" b="0" i="0" u="none" strike="noStrike" kern="1200" spc="-1" baseline="0">
                    <a:solidFill>
                      <a:srgbClr val="000000"/>
                    </a:solidFill>
                    <a:latin typeface="Arial" panose="020B0604020202020204"/>
                    <a:ea typeface="+mn-ea"/>
                    <a:cs typeface="+mn-cs"/>
                  </a:defRPr>
                </a:pPr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/>
              </c:ext>
            </c:extLst>
          </c:dLbls>
          <c:xVal>
            <c:numRef>
              <c:f>0</c:f>
              <c:numCache>
                <c:formatCode>General</c:formatCode>
                <c:ptCount val="9"/>
                <c:pt idx="0">
                  <c:v>2.84641847853472</c:v>
                </c:pt>
                <c:pt idx="1">
                  <c:v>5.99350801801563</c:v>
                </c:pt>
                <c:pt idx="2">
                  <c:v>9.25783071236737</c:v>
                </c:pt>
                <c:pt idx="3">
                  <c:v>12.5953247754421</c:v>
                </c:pt>
                <c:pt idx="4">
                  <c:v>15.9861732239955</c:v>
                </c:pt>
                <c:pt idx="5">
                  <c:v>19.4146109178309</c:v>
                </c:pt>
                <c:pt idx="6">
                  <c:v>22.8995975715843</c:v>
                </c:pt>
                <c:pt idx="7">
                  <c:v>26.3897910171801</c:v>
                </c:pt>
              </c:numCache>
            </c:numRef>
          </c:xVal>
          <c:yVal>
            <c:numRef>
              <c:f>1</c:f>
              <c:numCache>
                <c:formatCode>General</c:formatCode>
                <c:ptCount val="9"/>
                <c:pt idx="0">
                  <c:v>0.182666666666667</c:v>
                </c:pt>
                <c:pt idx="1">
                  <c:v>0.441333333333333</c:v>
                </c:pt>
                <c:pt idx="2">
                  <c:v>0.729</c:v>
                </c:pt>
                <c:pt idx="3">
                  <c:v>1.04733333333333</c:v>
                </c:pt>
                <c:pt idx="4">
                  <c:v>1.38133333333333</c:v>
                </c:pt>
                <c:pt idx="5">
                  <c:v>1.73433333333333</c:v>
                </c:pt>
                <c:pt idx="6">
                  <c:v>2.11533333333333</c:v>
                </c:pt>
                <c:pt idx="7">
                  <c:v>2.515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label 3</c:f>
              <c:strCache>
                <c:ptCount val="1"/>
                <c:pt idx="0">
                  <c:v>регрессия</c:v>
                </c:pt>
              </c:strCache>
            </c:strRef>
          </c:tx>
          <c:spPr>
            <a:ln w="14400" cap="rnd" cmpd="sng" algn="ctr">
              <a:solidFill>
                <a:srgbClr val="FF420E"/>
              </a:solidFill>
              <a:prstDash val="solid"/>
              <a:round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none" lIns="38100" tIns="19050" rIns="38100" bIns="19050" anchor="ctr" anchorCtr="1"/>
              <a:lstStyle/>
              <a:p>
                <a:pPr>
                  <a:defRPr lang="ru-RU" sz="1000" b="0" i="0" u="none" strike="noStrike" kern="1200" spc="-1" baseline="0">
                    <a:solidFill>
                      <a:srgbClr val="000000"/>
                    </a:solidFill>
                    <a:latin typeface="Arial" panose="020B0604020202020204"/>
                    <a:ea typeface="+mn-ea"/>
                    <a:cs typeface="+mn-cs"/>
                  </a:defRPr>
                </a:pPr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/>
              </c:ext>
            </c:extLst>
          </c:dLbls>
          <c:xVal>
            <c:numRef>
              <c:f>2</c:f>
              <c:numCache>
                <c:formatCode>General</c:formatCode>
                <c:ptCount val="9"/>
                <c:pt idx="1">
                  <c:v>2.84641847853472</c:v>
                </c:pt>
                <c:pt idx="2">
                  <c:v>5.99350801801563</c:v>
                </c:pt>
                <c:pt idx="3">
                  <c:v>9.25783071236737</c:v>
                </c:pt>
                <c:pt idx="4">
                  <c:v>12.5953247754421</c:v>
                </c:pt>
                <c:pt idx="5">
                  <c:v>15.9861732239955</c:v>
                </c:pt>
                <c:pt idx="6">
                  <c:v>19.4146109178309</c:v>
                </c:pt>
                <c:pt idx="7">
                  <c:v>22.8995975715843</c:v>
                </c:pt>
                <c:pt idx="8">
                  <c:v>26.3897910171801</c:v>
                </c:pt>
              </c:numCache>
            </c:numRef>
          </c:xVal>
          <c:yVal>
            <c:numRef>
              <c:f>3</c:f>
              <c:numCache>
                <c:formatCode>General</c:formatCode>
                <c:ptCount val="9"/>
                <c:pt idx="1">
                  <c:v>0.120843838399001</c:v>
                </c:pt>
                <c:pt idx="2">
                  <c:v>0.432779629710165</c:v>
                </c:pt>
                <c:pt idx="3">
                  <c:v>0.756335432614188</c:v>
                </c:pt>
                <c:pt idx="4">
                  <c:v>1.08714389500489</c:v>
                </c:pt>
                <c:pt idx="5">
                  <c:v>1.42324078095183</c:v>
                </c:pt>
                <c:pt idx="6">
                  <c:v>1.76306346841306</c:v>
                </c:pt>
                <c:pt idx="7">
                  <c:v>2.10849122186896</c:v>
                </c:pt>
                <c:pt idx="8">
                  <c:v>2.45443506637125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1"/>
        </c:dLbls>
        <c:axId val="77210630"/>
        <c:axId val="5580973"/>
      </c:scatterChart>
      <c:valAx>
        <c:axId val="77210630"/>
        <c:scaling>
          <c:orientation val="minMax"/>
        </c:scaling>
        <c:delete val="0"/>
        <c:axPos val="b"/>
        <c:title>
          <c:tx>
            <c:rich>
              <a:bodyPr rot="0" spcFirstLastPara="0" vertOverflow="ellipsis" vert="horz" wrap="square" anchor="ctr" anchorCtr="1"/>
              <a:lstStyle/>
              <a:p>
                <a:pPr>
                  <a:defRPr lang="ru-RU" sz="900" b="0" i="0" u="none" strike="noStrike" kern="1200" spc="-1" baseline="0">
                    <a:solidFill>
                      <a:srgbClr val="000000"/>
                    </a:solidFill>
                    <a:latin typeface="Arial" panose="020B0604020202020204"/>
                    <a:ea typeface="+mn-ea"/>
                    <a:cs typeface="+mn-cs"/>
                  </a:defRPr>
                </a:pPr>
                <a:r>
                  <a:rPr sz="900" b="0" strike="noStrike" spc="-1">
                    <a:solidFill>
                      <a:srgbClr val="000000"/>
                    </a:solidFill>
                    <a:latin typeface="Arial" panose="020B0604020202020204"/>
                  </a:rPr>
                  <a:t>E*Log10(E), Е - количество ребер, ×1E6</a:t>
                </a:r>
                <a:endParaRPr sz="9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c:rich>
          </c:tx>
          <c:layout>
            <c:manualLayout>
              <c:xMode val="edge"/>
              <c:yMode val="edge"/>
              <c:x val="0.308169183081692"/>
              <c:y val="0.824720298348428"/>
            </c:manualLayout>
          </c:layout>
          <c:overlay val="0"/>
          <c:spPr>
            <a:noFill/>
            <a:ln w="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0" cap="flat" cmpd="sng" algn="ctr">
            <a:solidFill>
              <a:srgbClr val="B3B3B3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ru-RU" sz="1000" b="0" i="0" u="none" strike="noStrike" kern="1200" spc="-1" baseline="0">
                <a:solidFill>
                  <a:srgbClr val="000000"/>
                </a:solidFill>
                <a:latin typeface="Arial" panose="020B0604020202020204"/>
                <a:ea typeface="+mn-ea"/>
                <a:cs typeface="+mn-cs"/>
              </a:defRPr>
            </a:pPr>
          </a:p>
        </c:txPr>
        <c:crossAx val="5580973"/>
        <c:crosses val="autoZero"/>
        <c:crossBetween val="midCat"/>
      </c:valAx>
      <c:valAx>
        <c:axId val="5580973"/>
        <c:scaling>
          <c:orientation val="minMax"/>
        </c:scaling>
        <c:delete val="0"/>
        <c:axPos val="l"/>
        <c:majorGridlines>
          <c:spPr>
            <a:ln w="0" cap="flat" cmpd="sng" algn="ctr">
              <a:solidFill>
                <a:srgbClr val="B3B3B3"/>
              </a:solidFill>
              <a:prstDash val="solid"/>
              <a:round/>
            </a:ln>
          </c:spPr>
        </c:majorGridlines>
        <c:title>
          <c:tx>
            <c:rich>
              <a:bodyPr rot="-5400000" spcFirstLastPara="0" vertOverflow="ellipsis" vert="horz" wrap="square" anchor="ctr" anchorCtr="1"/>
              <a:lstStyle/>
              <a:p>
                <a:pPr>
                  <a:defRPr lang="ru-RU" sz="900" b="0" i="0" u="none" strike="noStrike" kern="1200" spc="-1" baseline="0">
                    <a:solidFill>
                      <a:srgbClr val="000000"/>
                    </a:solidFill>
                    <a:latin typeface="Arial" panose="020B0604020202020204"/>
                    <a:ea typeface="+mn-ea"/>
                    <a:cs typeface="+mn-cs"/>
                  </a:defRPr>
                </a:pPr>
                <a:r>
                  <a:rPr sz="900" b="0" strike="noStrike" spc="-1">
                    <a:solidFill>
                      <a:srgbClr val="000000"/>
                    </a:solidFill>
                    <a:latin typeface="Arial" panose="020B0604020202020204"/>
                  </a:rPr>
                  <a:t>Время, сек.</a:t>
                </a:r>
                <a:endParaRPr sz="9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c:rich>
          </c:tx>
          <c:layout/>
          <c:overlay val="0"/>
          <c:spPr>
            <a:noFill/>
            <a:ln w="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0" cap="flat" cmpd="sng" algn="ctr">
            <a:solidFill>
              <a:srgbClr val="B3B3B3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ru-RU" sz="1000" b="0" i="0" u="none" strike="noStrike" kern="1200" spc="-1" baseline="0">
                <a:solidFill>
                  <a:srgbClr val="000000"/>
                </a:solidFill>
                <a:latin typeface="Arial" panose="020B0604020202020204"/>
                <a:ea typeface="+mn-ea"/>
                <a:cs typeface="+mn-cs"/>
              </a:defRPr>
            </a:pPr>
          </a:p>
        </c:txPr>
        <c:crossAx val="77210630"/>
        <c:crosses val="autoZero"/>
        <c:crossBetween val="midCat"/>
      </c:valAx>
      <c:spPr>
        <a:noFill/>
        <a:ln w="0">
          <a:solidFill>
            <a:srgbClr val="B3B3B3"/>
          </a:solidFill>
        </a:ln>
      </c:spPr>
    </c:plotArea>
    <c:legend>
      <c:legendPos val="r"/>
      <c:layout>
        <c:manualLayout>
          <c:xMode val="edge"/>
          <c:yMode val="edge"/>
          <c:x val="0.68799672265465"/>
          <c:y val="0.402822228687809"/>
          <c:w val="0.269174041297935"/>
          <c:h val="0.28473737814637"/>
        </c:manualLayout>
      </c:layout>
      <c:overlay val="0"/>
      <c:spPr>
        <a:noFill/>
        <a:ln w="0">
          <a:noFill/>
        </a:ln>
      </c:spPr>
      <c:txPr>
        <a:bodyPr rot="0" spcFirstLastPara="0" vertOverflow="ellipsis" vert="horz" wrap="square" anchor="ctr" anchorCtr="1"/>
        <a:lstStyle/>
        <a:p>
          <a:pPr>
            <a:defRPr lang="ru-RU" sz="1000" b="0" i="0" u="none" strike="noStrike" kern="1200" spc="-1" baseline="0">
              <a:solidFill>
                <a:srgbClr val="000000"/>
              </a:solidFill>
              <a:latin typeface="Arial" panose="020B0604020202020204"/>
              <a:ea typeface="+mn-ea"/>
              <a:cs typeface="+mn-cs"/>
            </a:defRPr>
          </a:pPr>
        </a:p>
      </c:txPr>
    </c:legend>
    <c:plotVisOnly val="1"/>
    <c:dispBlanksAs val="span"/>
    <c:showDLblsOverMax val="0"/>
    <c:extLst>
      <c:ext uri="{0b15fc19-7d7d-44ad-8c2d-2c3a37ce22c3}">
        <chartProps xmlns="https://web.wps.cn/et/2018/main" chartId="{f929d57a-b407-4084-9fa6-1fc4f3037cc0}"/>
      </c:ext>
    </c:extLst>
  </c:chart>
  <c:spPr>
    <a:solidFill>
      <a:srgbClr val="FFFFFF"/>
    </a:solidFill>
    <a:ln w="0">
      <a:noFill/>
    </a:ln>
  </c:spPr>
  <c:txPr>
    <a:bodyPr/>
    <a:lstStyle/>
    <a:p>
      <a:pPr>
        <a:defRPr lang="ru-RU"/>
      </a:pPr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ru-RU" sz="1300" b="0" i="0" u="none" strike="noStrike" kern="1200" spc="-1" baseline="0">
                <a:solidFill>
                  <a:srgbClr val="000000"/>
                </a:solidFill>
                <a:latin typeface="Arial" panose="020B0604020202020204"/>
                <a:ea typeface="+mn-ea"/>
                <a:cs typeface="+mn-cs"/>
              </a:defRPr>
            </a:pPr>
            <a:r>
              <a:rPr sz="1300" b="0" strike="noStrike" spc="-1">
                <a:solidFill>
                  <a:srgbClr val="000000"/>
                </a:solidFill>
                <a:latin typeface="Arial" panose="020B0604020202020204"/>
              </a:rPr>
              <a:t>Время работы алгоритма Прима
Количество ребер от 0,5Е6 до 4Е6</a:t>
            </a:r>
            <a:endParaRPr sz="1300" b="0" strike="noStrike" spc="-1">
              <a:solidFill>
                <a:srgbClr val="000000"/>
              </a:solidFill>
              <a:latin typeface="Arial" panose="020B0604020202020204"/>
            </a:endParaRPr>
          </a:p>
        </c:rich>
      </c:tx>
      <c:layout/>
      <c:overlay val="0"/>
      <c:spPr>
        <a:noFill/>
        <a:ln w="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34289225727161"/>
          <c:y val="0.0548443409950538"/>
          <c:w val="0.831708316263826"/>
          <c:h val="0.655949956357288"/>
        </c:manualLayout>
      </c:layout>
      <c:scatterChart>
        <c:scatterStyle val="lineMarker"/>
        <c:varyColors val="0"/>
        <c:ser>
          <c:idx val="0"/>
          <c:order val="0"/>
          <c:tx>
            <c:strRef>
              <c:f>label 1</c:f>
              <c:strCache>
                <c:ptCount val="1"/>
                <c:pt idx="0">
                  <c:v>измерение (среднее)</c:v>
                </c:pt>
              </c:strCache>
            </c:strRef>
          </c:tx>
          <c:spPr>
            <a:ln w="28800" cap="rnd" cmpd="sng" algn="ctr">
              <a:noFill/>
              <a:prstDash val="solid"/>
              <a:round/>
            </a:ln>
          </c:spPr>
          <c:marker>
            <c:symbol val="circle"/>
            <c:size val="3"/>
            <c:spPr>
              <a:solidFill>
                <a:srgbClr val="000000"/>
              </a:solidFill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none" lIns="38100" tIns="19050" rIns="38100" bIns="19050" anchor="ctr" anchorCtr="1"/>
              <a:lstStyle/>
              <a:p>
                <a:pPr>
                  <a:defRPr lang="ru-RU" sz="1000" b="0" i="0" u="none" strike="noStrike" kern="1200" spc="-1" baseline="0">
                    <a:solidFill>
                      <a:srgbClr val="000000"/>
                    </a:solidFill>
                    <a:latin typeface="Arial" panose="020B0604020202020204"/>
                    <a:ea typeface="+mn-ea"/>
                    <a:cs typeface="+mn-cs"/>
                  </a:defRPr>
                </a:pPr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/>
              </c:ext>
            </c:extLst>
          </c:dLbls>
          <c:xVal>
            <c:numRef>
              <c:f>0</c:f>
              <c:numCache>
                <c:formatCode>General</c:formatCode>
                <c:ptCount val="9"/>
                <c:pt idx="0">
                  <c:v>2.84641847853472</c:v>
                </c:pt>
                <c:pt idx="1">
                  <c:v>5.99350801801563</c:v>
                </c:pt>
                <c:pt idx="2">
                  <c:v>9.25783071236737</c:v>
                </c:pt>
                <c:pt idx="3">
                  <c:v>12.5953247754421</c:v>
                </c:pt>
                <c:pt idx="4">
                  <c:v>15.9861732239955</c:v>
                </c:pt>
                <c:pt idx="5">
                  <c:v>19.4146109178309</c:v>
                </c:pt>
                <c:pt idx="6">
                  <c:v>22.8995975715843</c:v>
                </c:pt>
                <c:pt idx="7">
                  <c:v>26.3897910171801</c:v>
                </c:pt>
              </c:numCache>
            </c:numRef>
          </c:xVal>
          <c:yVal>
            <c:numRef>
              <c:f>1</c:f>
              <c:numCache>
                <c:formatCode>General</c:formatCode>
                <c:ptCount val="9"/>
                <c:pt idx="0">
                  <c:v>0.061</c:v>
                </c:pt>
                <c:pt idx="1">
                  <c:v>0.132</c:v>
                </c:pt>
                <c:pt idx="2">
                  <c:v>0.192</c:v>
                </c:pt>
                <c:pt idx="3">
                  <c:v>0.257333333333333</c:v>
                </c:pt>
                <c:pt idx="4">
                  <c:v>0.326666666666667</c:v>
                </c:pt>
                <c:pt idx="5">
                  <c:v>0.392</c:v>
                </c:pt>
                <c:pt idx="6">
                  <c:v>0.459</c:v>
                </c:pt>
                <c:pt idx="7">
                  <c:v>0.531333333333333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label 3</c:f>
              <c:strCache>
                <c:ptCount val="1"/>
                <c:pt idx="0">
                  <c:v>регрессия</c:v>
                </c:pt>
              </c:strCache>
            </c:strRef>
          </c:tx>
          <c:spPr>
            <a:ln w="14400" cap="rnd" cmpd="sng" algn="ctr">
              <a:solidFill>
                <a:srgbClr val="FF420E"/>
              </a:solidFill>
              <a:prstDash val="solid"/>
              <a:round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none" lIns="38100" tIns="19050" rIns="38100" bIns="19050" anchor="ctr" anchorCtr="1"/>
              <a:lstStyle/>
              <a:p>
                <a:pPr>
                  <a:defRPr lang="ru-RU" sz="1000" b="0" i="0" u="none" strike="noStrike" kern="1200" spc="-1" baseline="0">
                    <a:solidFill>
                      <a:srgbClr val="000000"/>
                    </a:solidFill>
                    <a:latin typeface="Arial" panose="020B0604020202020204"/>
                    <a:ea typeface="+mn-ea"/>
                    <a:cs typeface="+mn-cs"/>
                  </a:defRPr>
                </a:pPr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/>
              </c:ext>
            </c:extLst>
          </c:dLbls>
          <c:xVal>
            <c:numRef>
              <c:f>2</c:f>
              <c:numCache>
                <c:formatCode>General</c:formatCode>
                <c:ptCount val="9"/>
                <c:pt idx="1">
                  <c:v>2.84641847853472</c:v>
                </c:pt>
                <c:pt idx="2">
                  <c:v>5.99350801801563</c:v>
                </c:pt>
                <c:pt idx="3">
                  <c:v>9.25783071236737</c:v>
                </c:pt>
                <c:pt idx="4">
                  <c:v>12.5953247754421</c:v>
                </c:pt>
                <c:pt idx="5">
                  <c:v>15.9861732239955</c:v>
                </c:pt>
                <c:pt idx="6">
                  <c:v>19.4146109178309</c:v>
                </c:pt>
                <c:pt idx="7">
                  <c:v>22.8995975715843</c:v>
                </c:pt>
                <c:pt idx="8">
                  <c:v>26.3897910171801</c:v>
                </c:pt>
              </c:numCache>
            </c:numRef>
          </c:xVal>
          <c:yVal>
            <c:numRef>
              <c:f>3</c:f>
              <c:numCache>
                <c:formatCode>General</c:formatCode>
                <c:ptCount val="9"/>
                <c:pt idx="1">
                  <c:v>0.0651605201511356</c:v>
                </c:pt>
                <c:pt idx="2">
                  <c:v>0.12734829707895</c:v>
                </c:pt>
                <c:pt idx="3">
                  <c:v>0.191852649112808</c:v>
                </c:pt>
                <c:pt idx="4">
                  <c:v>0.257802897330604</c:v>
                </c:pt>
                <c:pt idx="5">
                  <c:v>0.324807450035337</c:v>
                </c:pt>
                <c:pt idx="6">
                  <c:v>0.392554781606434</c:v>
                </c:pt>
                <c:pt idx="7">
                  <c:v>0.461419543762447</c:v>
                </c:pt>
                <c:pt idx="8">
                  <c:v>0.530387194255618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1"/>
        </c:dLbls>
        <c:axId val="77538960"/>
        <c:axId val="92917438"/>
      </c:scatterChart>
      <c:valAx>
        <c:axId val="77538960"/>
        <c:scaling>
          <c:orientation val="minMax"/>
        </c:scaling>
        <c:delete val="0"/>
        <c:axPos val="b"/>
        <c:title>
          <c:tx>
            <c:rich>
              <a:bodyPr rot="0" spcFirstLastPara="0" vertOverflow="ellipsis" vert="horz" wrap="square" anchor="ctr" anchorCtr="1"/>
              <a:lstStyle/>
              <a:p>
                <a:pPr>
                  <a:defRPr lang="ru-RU" sz="900" b="0" i="0" u="none" strike="noStrike" kern="1200" spc="-1" baseline="0">
                    <a:solidFill>
                      <a:srgbClr val="000000"/>
                    </a:solidFill>
                    <a:latin typeface="Arial" panose="020B0604020202020204"/>
                    <a:ea typeface="+mn-ea"/>
                    <a:cs typeface="+mn-cs"/>
                  </a:defRPr>
                </a:pPr>
                <a:r>
                  <a:rPr sz="900" b="0" strike="noStrike" spc="-1">
                    <a:solidFill>
                      <a:srgbClr val="000000"/>
                    </a:solidFill>
                    <a:latin typeface="Arial" panose="020B0604020202020204"/>
                  </a:rPr>
                  <a:t>E*Log10(E), Е - количество ребер, ×1E6</a:t>
                </a:r>
                <a:endParaRPr sz="9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c:rich>
          </c:tx>
          <c:layout>
            <c:manualLayout>
              <c:xMode val="edge"/>
              <c:yMode val="edge"/>
              <c:x val="0.308169183081692"/>
              <c:y val="0.824897886698633"/>
            </c:manualLayout>
          </c:layout>
          <c:overlay val="0"/>
          <c:spPr>
            <a:noFill/>
            <a:ln w="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0" cap="flat" cmpd="sng" algn="ctr">
            <a:solidFill>
              <a:srgbClr val="B3B3B3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ru-RU" sz="1000" b="0" i="0" u="none" strike="noStrike" kern="1200" spc="-1" baseline="0">
                <a:solidFill>
                  <a:srgbClr val="000000"/>
                </a:solidFill>
                <a:latin typeface="Arial" panose="020B0604020202020204"/>
                <a:ea typeface="+mn-ea"/>
                <a:cs typeface="+mn-cs"/>
              </a:defRPr>
            </a:pPr>
          </a:p>
        </c:txPr>
        <c:crossAx val="92917438"/>
        <c:crosses val="autoZero"/>
        <c:crossBetween val="midCat"/>
      </c:valAx>
      <c:valAx>
        <c:axId val="92917438"/>
        <c:scaling>
          <c:orientation val="minMax"/>
        </c:scaling>
        <c:delete val="0"/>
        <c:axPos val="l"/>
        <c:majorGridlines>
          <c:spPr>
            <a:ln w="0" cap="flat" cmpd="sng" algn="ctr">
              <a:solidFill>
                <a:srgbClr val="B3B3B3"/>
              </a:solidFill>
              <a:prstDash val="solid"/>
              <a:round/>
            </a:ln>
          </c:spPr>
        </c:majorGridlines>
        <c:title>
          <c:tx>
            <c:rich>
              <a:bodyPr rot="-5400000" spcFirstLastPara="0" vertOverflow="ellipsis" vert="horz" wrap="square" anchor="ctr" anchorCtr="1"/>
              <a:lstStyle/>
              <a:p>
                <a:pPr>
                  <a:defRPr lang="ru-RU" sz="900" b="0" i="0" u="none" strike="noStrike" kern="1200" spc="-1" baseline="0">
                    <a:solidFill>
                      <a:srgbClr val="000000"/>
                    </a:solidFill>
                    <a:latin typeface="Arial" panose="020B0604020202020204"/>
                    <a:ea typeface="+mn-ea"/>
                    <a:cs typeface="+mn-cs"/>
                  </a:defRPr>
                </a:pPr>
                <a:r>
                  <a:rPr sz="900" b="0" strike="noStrike" spc="-1">
                    <a:solidFill>
                      <a:srgbClr val="000000"/>
                    </a:solidFill>
                    <a:latin typeface="Arial" panose="020B0604020202020204"/>
                  </a:rPr>
                  <a:t>Время, сек.</a:t>
                </a:r>
                <a:endParaRPr sz="9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c:rich>
          </c:tx>
          <c:layout/>
          <c:overlay val="0"/>
          <c:spPr>
            <a:noFill/>
            <a:ln w="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0" cap="flat" cmpd="sng" algn="ctr">
            <a:solidFill>
              <a:srgbClr val="B3B3B3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ru-RU" sz="1000" b="0" i="0" u="none" strike="noStrike" kern="1200" spc="-1" baseline="0">
                <a:solidFill>
                  <a:srgbClr val="000000"/>
                </a:solidFill>
                <a:latin typeface="Arial" panose="020B0604020202020204"/>
                <a:ea typeface="+mn-ea"/>
                <a:cs typeface="+mn-cs"/>
              </a:defRPr>
            </a:pPr>
          </a:p>
        </c:txPr>
        <c:crossAx val="77538960"/>
        <c:crosses val="autoZero"/>
        <c:crossBetween val="midCat"/>
      </c:valAx>
      <c:spPr>
        <a:noFill/>
        <a:ln w="0">
          <a:solidFill>
            <a:srgbClr val="B3B3B3"/>
          </a:solidFill>
        </a:ln>
      </c:spPr>
    </c:plotArea>
    <c:legend>
      <c:legendPos val="r"/>
      <c:layout>
        <c:manualLayout>
          <c:xMode val="edge"/>
          <c:yMode val="edge"/>
          <c:x val="0.68799672265465"/>
          <c:y val="0.402822228687809"/>
          <c:w val="0.269174041297935"/>
          <c:h val="0.28473737814637"/>
        </c:manualLayout>
      </c:layout>
      <c:overlay val="0"/>
      <c:spPr>
        <a:noFill/>
        <a:ln w="0">
          <a:noFill/>
        </a:ln>
      </c:spPr>
      <c:txPr>
        <a:bodyPr rot="0" spcFirstLastPara="0" vertOverflow="ellipsis" vert="horz" wrap="square" anchor="ctr" anchorCtr="1"/>
        <a:lstStyle/>
        <a:p>
          <a:pPr>
            <a:defRPr lang="ru-RU" sz="1000" b="0" i="0" u="none" strike="noStrike" kern="1200" spc="-1" baseline="0">
              <a:solidFill>
                <a:srgbClr val="000000"/>
              </a:solidFill>
              <a:latin typeface="Arial" panose="020B0604020202020204"/>
              <a:ea typeface="+mn-ea"/>
              <a:cs typeface="+mn-cs"/>
            </a:defRPr>
          </a:pPr>
        </a:p>
      </c:txPr>
    </c:legend>
    <c:plotVisOnly val="1"/>
    <c:dispBlanksAs val="span"/>
    <c:showDLblsOverMax val="0"/>
    <c:extLst>
      <c:ext uri="{0b15fc19-7d7d-44ad-8c2d-2c3a37ce22c3}">
        <chartProps xmlns="https://web.wps.cn/et/2018/main" chartId="{db36b036-1d3a-4e30-801c-68e84b9e4839}"/>
      </c:ext>
    </c:extLst>
  </c:chart>
  <c:spPr>
    <a:solidFill>
      <a:srgbClr val="FFFFFF"/>
    </a:solidFill>
    <a:ln w="0">
      <a:noFill/>
    </a:ln>
  </c:spPr>
  <c:txPr>
    <a:bodyPr/>
    <a:lstStyle/>
    <a:p>
      <a:pPr>
        <a:defRPr lang="ru-RU"/>
      </a:pPr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algn="ctr"/>
            <a:r>
              <a:rPr lang="ru-RU" sz="4400" b="0" strike="noStrike" spc="-1">
                <a:solidFill>
                  <a:srgbClr val="000000"/>
                </a:solidFill>
                <a:latin typeface="Arial" panose="020B0604020202020204"/>
              </a:rPr>
              <a:t>Для перемещения страницы щёлкните мышью</a:t>
            </a: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marL="215900" indent="0">
              <a:buNone/>
            </a:pPr>
            <a:r>
              <a:rPr lang="ru-RU" sz="2000" b="0" strike="noStrike" spc="-1">
                <a:solidFill>
                  <a:srgbClr val="000000"/>
                </a:solidFill>
                <a:latin typeface="Arial" panose="020B0604020202020204"/>
              </a:rPr>
              <a:t>Для правки формата примечаний щёлкните мышью</a:t>
            </a:r>
            <a:endParaRPr lang="ru-RU" sz="20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 panose="02020603050405020304"/>
              </a:rPr>
              <a:t>&lt;верхний колонтитул&gt;</a:t>
            </a:r>
            <a:endParaRPr lang="ru-RU" sz="14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 type="dt" idx="3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ru-RU" sz="1400" b="0" strike="noStrike" spc="-1">
                <a:solidFill>
                  <a:srgbClr val="000000"/>
                </a:solidFill>
                <a:latin typeface="Times New Roman" panose="02020603050405020304"/>
              </a:defRPr>
            </a:lvl1pPr>
          </a:lstStyle>
          <a:p>
            <a:pPr indent="0" algn="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 panose="02020603050405020304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90" name="PlaceHolder 5"/>
          <p:cNvSpPr>
            <a:spLocks noGrp="1"/>
          </p:cNvSpPr>
          <p:nvPr>
            <p:ph type="ft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 panose="02020603050405020304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91" name="PlaceHolder 6"/>
          <p:cNvSpPr>
            <a:spLocks noGrp="1"/>
          </p:cNvSpPr>
          <p:nvPr>
            <p:ph type="sldNum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ru-RU" sz="1400" b="0" strike="noStrike" spc="-1">
                <a:solidFill>
                  <a:srgbClr val="000000"/>
                </a:solidFill>
                <a:latin typeface="Times New Roman" panose="02020603050405020304"/>
              </a:defRPr>
            </a:lvl1pPr>
          </a:lstStyle>
          <a:p>
            <a:pPr indent="0" algn="r">
              <a:buNone/>
            </a:pPr>
            <a:fld id="{36CDD211-F370-41F1-A317-A3B0D6A1FF58}" type="slidenum">
              <a:rPr lang="ru-RU" sz="1400" b="0" strike="noStrike" spc="-1">
                <a:solidFill>
                  <a:srgbClr val="000000"/>
                </a:solidFill>
                <a:latin typeface="Times New Roman" panose="02020603050405020304"/>
              </a:rPr>
            </a:fld>
            <a:endParaRPr lang="ru-RU" sz="14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/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ftr" idx="6"/>
          </p:nvPr>
        </p:nvSpPr>
        <p:spPr>
          <a:xfrm>
            <a:off x="0" y="8686800"/>
            <a:ext cx="2948760" cy="434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000000"/>
                </a:solidFill>
                <a:latin typeface="Times New Roman Cyr"/>
                <a:ea typeface="Microsoft YaHei" panose="020B0503020204020204" charset="-122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200" b="0" strike="noStrike" spc="-1">
                <a:solidFill>
                  <a:srgbClr val="000000"/>
                </a:solidFill>
                <a:latin typeface="Times New Roman Cyr"/>
                <a:ea typeface="Microsoft YaHei" panose="020B0503020204020204" charset="-122"/>
              </a:rPr>
              <a:t>06.02.02    About VMK faculty</a:t>
            </a:r>
            <a:endParaRPr lang="ru-RU" sz="12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 type="sldNum" idx="7"/>
          </p:nvPr>
        </p:nvSpPr>
        <p:spPr>
          <a:xfrm>
            <a:off x="3886200" y="8686800"/>
            <a:ext cx="2948760" cy="434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000000"/>
                </a:solidFill>
                <a:latin typeface="Times New Roman Cyr"/>
                <a:ea typeface="Microsoft YaHei" panose="020B0503020204020204" charset="-122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B55BF83-87DD-417E-A9C4-C50990DE7BF7}" type="slidenum">
              <a:rPr lang="ru-RU" sz="1200" b="0" strike="noStrike" spc="-1">
                <a:solidFill>
                  <a:srgbClr val="000000"/>
                </a:solidFill>
                <a:latin typeface="Times New Roman Cyr"/>
                <a:ea typeface="Microsoft YaHei" panose="020B0503020204020204" charset="-122"/>
              </a:rPr>
            </a:fld>
            <a:endParaRPr lang="ru-RU" sz="12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188" name="Text Box 1"/>
          <p:cNvSpPr/>
          <p:nvPr/>
        </p:nvSpPr>
        <p:spPr>
          <a:xfrm>
            <a:off x="0" y="8686800"/>
            <a:ext cx="2959920" cy="4453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6800" rIns="90000" bIns="46800" anchor="b">
            <a:noAutofit/>
          </a:bodyPr>
          <a:p>
            <a:pPr>
              <a:lnSpc>
                <a:spcPct val="100000"/>
              </a:lnSpc>
              <a:tabLst>
                <a:tab pos="0" algn="l"/>
                <a:tab pos="447675" algn="l"/>
                <a:tab pos="896620" algn="l"/>
                <a:tab pos="1345565" algn="l"/>
                <a:tab pos="1795145" algn="l"/>
                <a:tab pos="2244090" algn="l"/>
                <a:tab pos="2693670" algn="l"/>
                <a:tab pos="3142615" algn="l"/>
                <a:tab pos="3592195" algn="l"/>
                <a:tab pos="4041140" algn="l"/>
                <a:tab pos="4490720" algn="l"/>
                <a:tab pos="4939665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r>
              <a:rPr lang="ru-RU" sz="1200" b="0" strike="noStrike" spc="-1">
                <a:solidFill>
                  <a:srgbClr val="000000"/>
                </a:solidFill>
                <a:latin typeface="Times New Roman Cyr"/>
                <a:ea typeface="Microsoft YaHei" panose="020B0503020204020204" charset="-122"/>
              </a:rPr>
              <a:t>06.02.02    About VMK faculty</a:t>
            </a:r>
            <a:endParaRPr lang="ru-RU" sz="1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89" name="Text Box 2"/>
          <p:cNvSpPr/>
          <p:nvPr/>
        </p:nvSpPr>
        <p:spPr>
          <a:xfrm>
            <a:off x="3886200" y="8686800"/>
            <a:ext cx="2959920" cy="4453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6800" rIns="90000" bIns="46800" anchor="b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447675" algn="l"/>
                <a:tab pos="896620" algn="l"/>
                <a:tab pos="1345565" algn="l"/>
                <a:tab pos="1795145" algn="l"/>
                <a:tab pos="2244090" algn="l"/>
                <a:tab pos="2693670" algn="l"/>
                <a:tab pos="3142615" algn="l"/>
                <a:tab pos="3592195" algn="l"/>
                <a:tab pos="4041140" algn="l"/>
                <a:tab pos="4490720" algn="l"/>
                <a:tab pos="4939665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fld id="{17F30B39-1158-4E6E-BF32-7C8B4A1FFB18}" type="slidenum">
              <a:rPr lang="ru-RU" sz="1200" b="0" strike="noStrike" spc="-1">
                <a:solidFill>
                  <a:srgbClr val="000000"/>
                </a:solidFill>
                <a:latin typeface="Times New Roman Cyr"/>
                <a:ea typeface="Microsoft YaHei" panose="020B0503020204020204" charset="-122"/>
              </a:rPr>
            </a:fld>
            <a:endParaRPr lang="ru-RU" sz="1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90" name="Text Box 3"/>
          <p:cNvSpPr/>
          <p:nvPr/>
        </p:nvSpPr>
        <p:spPr>
          <a:xfrm>
            <a:off x="0" y="8686800"/>
            <a:ext cx="2966400" cy="4518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6800" rIns="90000" bIns="46800" anchor="b">
            <a:noAutofit/>
          </a:bodyPr>
          <a:p>
            <a:pPr>
              <a:lnSpc>
                <a:spcPct val="100000"/>
              </a:lnSpc>
              <a:tabLst>
                <a:tab pos="0" algn="l"/>
                <a:tab pos="447675" algn="l"/>
                <a:tab pos="896620" algn="l"/>
                <a:tab pos="1345565" algn="l"/>
                <a:tab pos="1795145" algn="l"/>
                <a:tab pos="2244090" algn="l"/>
                <a:tab pos="2693670" algn="l"/>
                <a:tab pos="3142615" algn="l"/>
                <a:tab pos="3592195" algn="l"/>
                <a:tab pos="4041140" algn="l"/>
                <a:tab pos="4490720" algn="l"/>
                <a:tab pos="4939665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r>
              <a:rPr lang="ru-RU" sz="1200" b="0" strike="noStrike" spc="-1">
                <a:solidFill>
                  <a:srgbClr val="000000"/>
                </a:solidFill>
                <a:latin typeface="Times New Roman Cyr"/>
                <a:ea typeface="Microsoft YaHei" panose="020B0503020204020204" charset="-122"/>
              </a:rPr>
              <a:t>06.02.02    About VMK faculty</a:t>
            </a:r>
            <a:endParaRPr lang="ru-RU" sz="1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91" name="Text Box 4"/>
          <p:cNvSpPr/>
          <p:nvPr/>
        </p:nvSpPr>
        <p:spPr>
          <a:xfrm>
            <a:off x="3886200" y="8686800"/>
            <a:ext cx="2966400" cy="4518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6800" rIns="90000" bIns="46800" anchor="b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447675" algn="l"/>
                <a:tab pos="896620" algn="l"/>
                <a:tab pos="1345565" algn="l"/>
                <a:tab pos="1795145" algn="l"/>
                <a:tab pos="2244090" algn="l"/>
                <a:tab pos="2693670" algn="l"/>
                <a:tab pos="3142615" algn="l"/>
                <a:tab pos="3592195" algn="l"/>
                <a:tab pos="4041140" algn="l"/>
                <a:tab pos="4490720" algn="l"/>
                <a:tab pos="4939665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fld id="{FE7608C7-FFC7-48B2-B589-CC4F87158C5E}" type="slidenum">
              <a:rPr lang="ru-RU" sz="1200" b="0" strike="noStrike" spc="-1">
                <a:solidFill>
                  <a:srgbClr val="000000"/>
                </a:solidFill>
                <a:latin typeface="Times New Roman Cyr"/>
                <a:ea typeface="Microsoft YaHei" panose="020B0503020204020204" charset="-122"/>
              </a:rPr>
            </a:fld>
            <a:endParaRPr lang="ru-RU" sz="1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92" name="Text Box 5"/>
          <p:cNvSpPr/>
          <p:nvPr/>
        </p:nvSpPr>
        <p:spPr>
          <a:xfrm>
            <a:off x="0" y="8686800"/>
            <a:ext cx="2969640" cy="4550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6800" rIns="90000" bIns="46800" anchor="b">
            <a:noAutofit/>
          </a:bodyPr>
          <a:p>
            <a:pPr>
              <a:lnSpc>
                <a:spcPct val="100000"/>
              </a:lnSpc>
              <a:tabLst>
                <a:tab pos="0" algn="l"/>
                <a:tab pos="447675" algn="l"/>
                <a:tab pos="896620" algn="l"/>
                <a:tab pos="1345565" algn="l"/>
                <a:tab pos="1795145" algn="l"/>
                <a:tab pos="2244090" algn="l"/>
                <a:tab pos="2693670" algn="l"/>
                <a:tab pos="3142615" algn="l"/>
                <a:tab pos="3592195" algn="l"/>
                <a:tab pos="4041140" algn="l"/>
                <a:tab pos="4490720" algn="l"/>
                <a:tab pos="4939665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r>
              <a:rPr lang="ru-RU" sz="1200" b="0" strike="noStrike" spc="-1">
                <a:solidFill>
                  <a:srgbClr val="000000"/>
                </a:solidFill>
                <a:latin typeface="Times New Roman Cyr"/>
                <a:ea typeface="Microsoft YaHei" panose="020B0503020204020204" charset="-122"/>
              </a:rPr>
              <a:t>06.02.02    About VMK faculty</a:t>
            </a:r>
            <a:endParaRPr lang="ru-RU" sz="1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93" name="Text Box 6"/>
          <p:cNvSpPr/>
          <p:nvPr/>
        </p:nvSpPr>
        <p:spPr>
          <a:xfrm>
            <a:off x="3886200" y="8686800"/>
            <a:ext cx="2969640" cy="4550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6800" rIns="90000" bIns="46800" anchor="b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447675" algn="l"/>
                <a:tab pos="896620" algn="l"/>
                <a:tab pos="1345565" algn="l"/>
                <a:tab pos="1795145" algn="l"/>
                <a:tab pos="2244090" algn="l"/>
                <a:tab pos="2693670" algn="l"/>
                <a:tab pos="3142615" algn="l"/>
                <a:tab pos="3592195" algn="l"/>
                <a:tab pos="4041140" algn="l"/>
                <a:tab pos="4490720" algn="l"/>
                <a:tab pos="4939665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fld id="{DEB40768-9A8A-4B97-9ACF-EDF13E555B36}" type="slidenum">
              <a:rPr lang="ru-RU" sz="1200" b="0" strike="noStrike" spc="-1">
                <a:solidFill>
                  <a:srgbClr val="000000"/>
                </a:solidFill>
                <a:latin typeface="Times New Roman Cyr"/>
                <a:ea typeface="Microsoft YaHei" panose="020B0503020204020204" charset="-122"/>
              </a:rPr>
            </a:fld>
            <a:endParaRPr lang="ru-RU" sz="1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94" name="PlaceHolder 3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280" cy="3428280"/>
          </a:xfrm>
          <a:prstGeom prst="rect">
            <a:avLst/>
          </a:prstGeom>
          <a:ln w="0">
            <a:noFill/>
          </a:ln>
        </p:spPr>
      </p:sp>
      <p:sp>
        <p:nvSpPr>
          <p:cNvPr id="195" name="Text Box 8"/>
          <p:cNvSpPr/>
          <p:nvPr/>
        </p:nvSpPr>
        <p:spPr>
          <a:xfrm>
            <a:off x="914400" y="4343400"/>
            <a:ext cx="5028480" cy="41140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none" lIns="90000" tIns="45000" rIns="90000" bIns="45000" anchor="ctr">
            <a:noAutofit/>
          </a:bodyPr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 panose="020B0604020202020204"/>
              <a:ea typeface="Microsoft YaHei" panose="020B0503020204020204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972A45A-E88E-485D-90C3-AC069A658286}" type="slidenum">
              <a:rPr/>
            </a:fld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dt" idx="2"/>
          </p:nvPr>
        </p:nvSpPr>
        <p:spPr/>
        <p:txBody>
          <a:bodyPr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2D4AF4B-FAC2-481B-80E2-BC22903D7F1D}" type="slidenum">
              <a:rPr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8ADD2F4-C72A-4769-A675-4CC355F5329E}" type="slidenum">
              <a:rPr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000"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000"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000"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000"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000"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000"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9E40E1D-3A9E-4000-ADE6-DA7DE67CAA8C}" type="slidenum">
              <a:rPr/>
            </a:fld>
            <a:endParaRPr/>
          </a:p>
        </p:txBody>
      </p:sp>
      <p:sp>
        <p:nvSpPr>
          <p:cNvPr id="10" name="PlaceHolder 9"/>
          <p:cNvSpPr>
            <a:spLocks noGrp="1"/>
          </p:cNvSpPr>
          <p:nvPr>
            <p:ph type="dt" idx="2"/>
          </p:nvPr>
        </p:nvSpPr>
        <p:spPr/>
        <p:txBody>
          <a:bodyPr/>
          <a:p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algn="ctr"/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EF42ED2-5320-40F3-95A4-B29D3DCE8431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000"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000"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000"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000"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000"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7000"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50C36D1-F1F4-4F6F-AB81-E3DCF0396DB6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B05BDDD-C7CE-4B4E-86A7-233CBF7D7377}" type="slidenum">
              <a:rPr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FD482E4-D4E1-4F92-A3FA-E2D6AD8B3DD1}" type="slidenum">
              <a:rPr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algn="ctr"/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B4E016C-8030-4B11-BF57-210AC865397B}" type="slidenum">
              <a:rPr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4C6C2C5-E4DE-4CCC-9B81-C56D074C64D8}" type="slidenum">
              <a:rPr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733D85B-F7CA-4232-A5E1-EBFF31C5B007}" type="slidenum">
              <a:rPr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indent="0">
              <a:spcBef>
                <a:spcPts val="1415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A51BFEF-CA20-4587-B1B3-335BCADEAECC}" type="slidenum">
              <a:rPr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2.png"/><Relationship Id="rId13" Type="http://schemas.openxmlformats.org/officeDocument/2006/relationships/image" Target="../media/image1.pn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5" Type="http://schemas.openxmlformats.org/officeDocument/2006/relationships/theme" Target="../theme/theme2.xml"/><Relationship Id="rId14" Type="http://schemas.openxmlformats.org/officeDocument/2006/relationships/image" Target="../media/image2.png"/><Relationship Id="rId13" Type="http://schemas.openxmlformats.org/officeDocument/2006/relationships/image" Target="../media/image1.png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Rectangle 6"/>
          <p:cNvSpPr/>
          <p:nvPr/>
        </p:nvSpPr>
        <p:spPr>
          <a:xfrm>
            <a:off x="0" y="0"/>
            <a:ext cx="9143280" cy="1107360"/>
          </a:xfrm>
          <a:prstGeom prst="rect">
            <a:avLst/>
          </a:prstGeom>
          <a:gradFill rotWithShape="0">
            <a:gsLst>
              <a:gs pos="0">
                <a:srgbClr val="66CCFF"/>
              </a:gs>
              <a:gs pos="100000">
                <a:srgbClr val="063DE8">
                  <a:alpha val="20000"/>
                </a:srgbClr>
              </a:gs>
            </a:gsLst>
            <a:lin ang="5400000"/>
          </a:gra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none" lIns="90000" tIns="45000" rIns="90000" bIns="45000" anchor="ctr">
            <a:noAutofit/>
          </a:bodyPr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FFFFFF"/>
              </a:solidFill>
              <a:latin typeface="Arial" panose="020B0604020202020204"/>
              <a:ea typeface="Microsoft YaHei" panose="020B0503020204020204" charset="-122"/>
            </a:endParaRPr>
          </a:p>
        </p:txBody>
      </p:sp>
      <p:pic>
        <p:nvPicPr>
          <p:cNvPr id="2" name="Picture 7"/>
          <p:cNvPicPr/>
          <p:nvPr/>
        </p:nvPicPr>
        <p:blipFill>
          <a:blip r:embed="rId13"/>
          <a:stretch>
            <a:fillRect/>
          </a:stretch>
        </p:blipFill>
        <p:spPr>
          <a:xfrm>
            <a:off x="8244000" y="189000"/>
            <a:ext cx="646920" cy="646920"/>
          </a:xfrm>
          <a:prstGeom prst="rect">
            <a:avLst/>
          </a:prstGeom>
          <a:ln w="0">
            <a:noFill/>
          </a:ln>
        </p:spPr>
      </p:pic>
      <p:pic>
        <p:nvPicPr>
          <p:cNvPr id="3" name="Picture 8"/>
          <p:cNvPicPr/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2194920" cy="1077120"/>
          </a:xfrm>
          <a:prstGeom prst="rect">
            <a:avLst/>
          </a:prstGeom>
          <a:ln w="0">
            <a:noFill/>
          </a:ln>
        </p:spPr>
      </p:pic>
      <p:sp>
        <p:nvSpPr>
          <p:cNvPr id="4" name="TextBox 9"/>
          <p:cNvSpPr/>
          <p:nvPr/>
        </p:nvSpPr>
        <p:spPr>
          <a:xfrm>
            <a:off x="0" y="6384600"/>
            <a:ext cx="9143280" cy="302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1000CC"/>
                </a:solidFill>
                <a:latin typeface="Arial" panose="020B0604020202020204"/>
                <a:ea typeface="Microsoft YaHei" panose="020B0503020204020204" charset="-122"/>
              </a:rPr>
              <a:t>© Факультет ВМК МГУ, 2022</a:t>
            </a:r>
            <a:endParaRPr lang="ru-RU" sz="1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sldNum" idx="1"/>
          </p:nvPr>
        </p:nvSpPr>
        <p:spPr>
          <a:xfrm>
            <a:off x="7093080" y="6400800"/>
            <a:ext cx="1882080" cy="434160"/>
          </a:xfrm>
          <a:prstGeom prst="rect">
            <a:avLst/>
          </a:prstGeom>
          <a:noFill/>
          <a:ln w="0">
            <a:noFill/>
          </a:ln>
        </p:spPr>
        <p:txBody>
          <a:bodyPr lIns="92160" tIns="46080" rIns="92160" bIns="46080" numCol="1" spcCol="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FFFFFF"/>
                </a:solidFill>
                <a:latin typeface="Arial" panose="020B0604020202020204"/>
                <a:ea typeface="Microsoft YaHei" panose="020B0503020204020204" charset="-122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fld id="{4A282347-FAF1-42D2-B956-3864381BDF70}" type="slidenum">
              <a:rPr lang="ru-RU" sz="1400" b="0" strike="noStrike" spc="-1">
                <a:solidFill>
                  <a:srgbClr val="FFFFFF"/>
                </a:solidFill>
                <a:latin typeface="Arial" panose="020B0604020202020204"/>
                <a:ea typeface="Microsoft YaHei" panose="020B0503020204020204" charset="-122"/>
              </a:rPr>
            </a:fld>
            <a:endParaRPr lang="ru-RU" sz="14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 idx="2"/>
          </p:nvPr>
        </p:nvSpPr>
        <p:spPr>
          <a:xfrm>
            <a:off x="1371600" y="6248520"/>
            <a:ext cx="1882080" cy="434160"/>
          </a:xfrm>
          <a:prstGeom prst="rect">
            <a:avLst/>
          </a:prstGeom>
          <a:noFill/>
          <a:ln w="0">
            <a:noFill/>
          </a:ln>
        </p:spPr>
        <p:txBody>
          <a:bodyPr lIns="92160" tIns="46080" rIns="92160" bIns="46080" numCol="1" spcCol="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 panose="02020603050405020304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r>
              <a:rPr lang="ru-RU" sz="4400" b="0" strike="noStrike" spc="-1">
                <a:solidFill>
                  <a:srgbClr val="000000"/>
                </a:solidFill>
                <a:latin typeface="Arial" panose="020B0604020202020204"/>
              </a:rPr>
              <a:t>Для правки текста заглавия щёлкните мышью</a:t>
            </a: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Для правки структуры щёлкните мышью</a:t>
            </a: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latin typeface="Arial" panose="020B0604020202020204"/>
              </a:rPr>
              <a:t>Второй уровень структуры</a:t>
            </a:r>
            <a:endParaRPr lang="ru-RU" sz="2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Arial" panose="020B0604020202020204"/>
              </a:rPr>
              <a:t>Третий уровень структуры</a:t>
            </a:r>
            <a:endParaRPr lang="ru-RU" sz="24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 panose="020B0604020202020204"/>
              </a:rPr>
              <a:t>Четвёртый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 panose="020B0604020202020204"/>
              </a:rPr>
              <a:t>Пятый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 panose="020B0604020202020204"/>
              </a:rPr>
              <a:t>Шестой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 panose="020B0604020202020204"/>
              </a:rPr>
              <a:t>Седьмой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6"/>
          <p:cNvSpPr/>
          <p:nvPr/>
        </p:nvSpPr>
        <p:spPr>
          <a:xfrm>
            <a:off x="0" y="0"/>
            <a:ext cx="9143280" cy="1107360"/>
          </a:xfrm>
          <a:prstGeom prst="rect">
            <a:avLst/>
          </a:prstGeom>
          <a:gradFill rotWithShape="0">
            <a:gsLst>
              <a:gs pos="0">
                <a:srgbClr val="66CCFF"/>
              </a:gs>
              <a:gs pos="100000">
                <a:srgbClr val="063DE8">
                  <a:alpha val="20000"/>
                </a:srgbClr>
              </a:gs>
            </a:gsLst>
            <a:lin ang="5400000"/>
          </a:gra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none" lIns="90000" tIns="45000" rIns="90000" bIns="45000" anchor="ctr">
            <a:noAutofit/>
          </a:bodyPr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FFFFFF"/>
              </a:solidFill>
              <a:latin typeface="Arial" panose="020B0604020202020204"/>
              <a:ea typeface="Microsoft YaHei" panose="020B0503020204020204" charset="-122"/>
            </a:endParaRPr>
          </a:p>
        </p:txBody>
      </p:sp>
      <p:pic>
        <p:nvPicPr>
          <p:cNvPr id="45" name="Picture 7"/>
          <p:cNvPicPr/>
          <p:nvPr/>
        </p:nvPicPr>
        <p:blipFill>
          <a:blip r:embed="rId13"/>
          <a:stretch>
            <a:fillRect/>
          </a:stretch>
        </p:blipFill>
        <p:spPr>
          <a:xfrm>
            <a:off x="8244000" y="189000"/>
            <a:ext cx="646920" cy="646920"/>
          </a:xfrm>
          <a:prstGeom prst="rect">
            <a:avLst/>
          </a:prstGeom>
          <a:ln w="0">
            <a:noFill/>
          </a:ln>
        </p:spPr>
      </p:pic>
      <p:pic>
        <p:nvPicPr>
          <p:cNvPr id="46" name="Picture 8"/>
          <p:cNvPicPr/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2194920" cy="1077120"/>
          </a:xfrm>
          <a:prstGeom prst="rect">
            <a:avLst/>
          </a:prstGeom>
          <a:ln w="0">
            <a:noFill/>
          </a:ln>
        </p:spPr>
      </p:pic>
      <p:sp>
        <p:nvSpPr>
          <p:cNvPr id="47" name="TextBox 9"/>
          <p:cNvSpPr/>
          <p:nvPr/>
        </p:nvSpPr>
        <p:spPr>
          <a:xfrm>
            <a:off x="0" y="6384600"/>
            <a:ext cx="9143280" cy="302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1000CC"/>
                </a:solidFill>
                <a:latin typeface="Arial" panose="020B0604020202020204"/>
                <a:ea typeface="Microsoft YaHei" panose="020B0503020204020204" charset="-122"/>
              </a:rPr>
              <a:t>© Факультет ВМК МГУ, 2024</a:t>
            </a:r>
            <a:endParaRPr lang="ru-RU" sz="1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r>
              <a:rPr lang="ru-RU" sz="4400" b="0" strike="noStrike" spc="-1">
                <a:solidFill>
                  <a:srgbClr val="000000"/>
                </a:solidFill>
                <a:latin typeface="Arial" panose="020B0604020202020204"/>
              </a:rPr>
              <a:t>Для правки текста заглавия щёлкните мышью</a:t>
            </a: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 panose="020B0604020202020204"/>
              </a:rPr>
              <a:t>Для правки структуры щёлкните мышью</a:t>
            </a: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latin typeface="Arial" panose="020B0604020202020204"/>
              </a:rPr>
              <a:t>Второй уровень структуры</a:t>
            </a:r>
            <a:endParaRPr lang="ru-RU" sz="2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Arial" panose="020B0604020202020204"/>
              </a:rPr>
              <a:t>Третий уровень структуры</a:t>
            </a:r>
            <a:endParaRPr lang="ru-RU" sz="24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 panose="020B0604020202020204"/>
              </a:rPr>
              <a:t>Четвёртый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 panose="020B0604020202020204"/>
              </a:rPr>
              <a:t>Пятый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 panose="020B0604020202020204"/>
              </a:rPr>
              <a:t>Шестой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 panose="020B0604020202020204"/>
              </a:rPr>
              <a:t>Седьмой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3.xml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3.xml"/><Relationship Id="rId4" Type="http://schemas.openxmlformats.org/officeDocument/2006/relationships/chart" Target="../charts/chart4.xml"/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 Box 1"/>
          <p:cNvSpPr/>
          <p:nvPr/>
        </p:nvSpPr>
        <p:spPr>
          <a:xfrm>
            <a:off x="1079640" y="216000"/>
            <a:ext cx="7173360" cy="23281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2160" tIns="46080" rIns="92160" bIns="46080" anchor="ctr" anchorCtr="1">
            <a:noAutofit/>
          </a:bodyPr>
          <a:p>
            <a:pPr algn="ctr">
              <a:lnSpc>
                <a:spcPct val="89000"/>
              </a:lnSpc>
              <a:tabLst>
                <a:tab pos="0" algn="l"/>
                <a:tab pos="447675" algn="l"/>
                <a:tab pos="896620" algn="l"/>
                <a:tab pos="1345565" algn="l"/>
                <a:tab pos="1795145" algn="l"/>
                <a:tab pos="2244090" algn="l"/>
                <a:tab pos="2693670" algn="l"/>
                <a:tab pos="3142615" algn="l"/>
                <a:tab pos="3592195" algn="l"/>
                <a:tab pos="4041140" algn="l"/>
                <a:tab pos="4490720" algn="l"/>
                <a:tab pos="4939665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r>
              <a:rPr lang="ru-RU" sz="2800" b="1" strike="noStrike" spc="-1">
                <a:solidFill>
                  <a:srgbClr val="000080"/>
                </a:solidFill>
                <a:latin typeface="Arial" panose="020B0604020202020204"/>
                <a:ea typeface="Microsoft YaHei" panose="020B0503020204020204" charset="-122"/>
              </a:rPr>
              <a:t>Факультет вычислительной математики и кибернетики</a:t>
            </a:r>
            <a:endParaRPr lang="ru-RU" sz="2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algn="ctr">
              <a:lnSpc>
                <a:spcPct val="89000"/>
              </a:lnSpc>
              <a:tabLst>
                <a:tab pos="0" algn="l"/>
                <a:tab pos="447675" algn="l"/>
                <a:tab pos="896620" algn="l"/>
                <a:tab pos="1345565" algn="l"/>
                <a:tab pos="1795145" algn="l"/>
                <a:tab pos="2244090" algn="l"/>
                <a:tab pos="2693670" algn="l"/>
                <a:tab pos="3142615" algn="l"/>
                <a:tab pos="3592195" algn="l"/>
                <a:tab pos="4041140" algn="l"/>
                <a:tab pos="4490720" algn="l"/>
                <a:tab pos="4939665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br>
              <a:rPr sz="2800"/>
            </a:br>
            <a:r>
              <a:rPr lang="ru-RU" sz="2800" b="1" strike="noStrike" spc="-1">
                <a:solidFill>
                  <a:srgbClr val="000080"/>
                </a:solidFill>
                <a:latin typeface="Arial" panose="020B0604020202020204"/>
                <a:ea typeface="Microsoft YaHei" panose="020B0503020204020204" charset="-122"/>
              </a:rPr>
              <a:t>МГУ имени М.В. Ломоносова</a:t>
            </a:r>
            <a:endParaRPr lang="ru-RU" sz="2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algn="ctr">
              <a:lnSpc>
                <a:spcPct val="89000"/>
              </a:lnSpc>
              <a:tabLst>
                <a:tab pos="0" algn="l"/>
                <a:tab pos="447675" algn="l"/>
                <a:tab pos="896620" algn="l"/>
                <a:tab pos="1345565" algn="l"/>
                <a:tab pos="1795145" algn="l"/>
                <a:tab pos="2244090" algn="l"/>
                <a:tab pos="2693670" algn="l"/>
                <a:tab pos="3142615" algn="l"/>
                <a:tab pos="3592195" algn="l"/>
                <a:tab pos="4041140" algn="l"/>
                <a:tab pos="4490720" algn="l"/>
                <a:tab pos="4939665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</a:pPr>
            <a:r>
              <a:rPr lang="ru-RU" sz="2000" b="1" strike="noStrike" spc="-1">
                <a:solidFill>
                  <a:srgbClr val="000080"/>
                </a:solidFill>
                <a:latin typeface="Arial" panose="020B0604020202020204"/>
                <a:ea typeface="Microsoft YaHei" panose="020B0503020204020204" charset="-122"/>
              </a:rPr>
              <a:t>Программа профессиональной переподготовки «Разработчик профессионально ориентированных компьютерных технологий» </a:t>
            </a:r>
            <a:endParaRPr lang="ru-RU" sz="20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pic>
        <p:nvPicPr>
          <p:cNvPr id="9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2592360"/>
            <a:ext cx="9136800" cy="4339440"/>
          </a:xfrm>
          <a:prstGeom prst="rect">
            <a:avLst/>
          </a:prstGeom>
          <a:ln w="0">
            <a:noFill/>
          </a:ln>
        </p:spPr>
      </p:pic>
      <p:pic>
        <p:nvPicPr>
          <p:cNvPr id="9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8244000" y="189000"/>
            <a:ext cx="646920" cy="646920"/>
          </a:xfrm>
          <a:prstGeom prst="rect">
            <a:avLst/>
          </a:prstGeom>
          <a:ln w="0">
            <a:noFill/>
          </a:ln>
        </p:spPr>
      </p:pic>
      <p:sp>
        <p:nvSpPr>
          <p:cNvPr id="95" name="TextBox 6"/>
          <p:cNvSpPr/>
          <p:nvPr/>
        </p:nvSpPr>
        <p:spPr>
          <a:xfrm>
            <a:off x="3060000" y="2967480"/>
            <a:ext cx="4823640" cy="11963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>
              <a:lnSpc>
                <a:spcPct val="100000"/>
              </a:lnSpc>
            </a:pPr>
            <a:r>
              <a:rPr lang="ru-RU" sz="1800" b="1" strike="noStrike" spc="-1">
                <a:solidFill>
                  <a:srgbClr val="000080"/>
                </a:solidFill>
                <a:latin typeface="Arial" panose="020B0604020202020204"/>
                <a:ea typeface="Microsoft YaHei" panose="020B0503020204020204" charset="-122"/>
              </a:rPr>
              <a:t>Алгоритмы поиска минимального остовного дерева на графе</a:t>
            </a:r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object 3"/>
          <p:cNvSpPr/>
          <p:nvPr/>
        </p:nvSpPr>
        <p:spPr>
          <a:xfrm>
            <a:off x="3541320" y="275760"/>
            <a:ext cx="1822680" cy="4996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32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Выводы</a:t>
            </a: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83" name="object 4"/>
          <p:cNvSpPr/>
          <p:nvPr/>
        </p:nvSpPr>
        <p:spPr>
          <a:xfrm>
            <a:off x="540000" y="2435760"/>
            <a:ext cx="8280000" cy="4996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Разработана программная система, позволяющая </a:t>
            </a:r>
            <a:r>
              <a:rPr lang="ru-RU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находить</a:t>
            </a:r>
            <a:r>
              <a:rPr lang="ru-RU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 минимальные остовные деревья графов с использованием алгоритмов Крускала и Прима</a:t>
            </a:r>
            <a:endParaRPr lang="ru-RU" sz="16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84" name="object 5"/>
          <p:cNvSpPr/>
          <p:nvPr/>
        </p:nvSpPr>
        <p:spPr>
          <a:xfrm>
            <a:off x="540000" y="3192840"/>
            <a:ext cx="8280000" cy="7423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ru-RU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Разработан графический интерфейс, который позволяет интерактивно конструировать графы и отображать найденные минимальные остовные деревья на экране</a:t>
            </a:r>
            <a:endParaRPr lang="ru-RU" sz="16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85" name="object 6"/>
          <p:cNvSpPr/>
          <p:nvPr/>
        </p:nvSpPr>
        <p:spPr>
          <a:xfrm>
            <a:off x="540000" y="4201200"/>
            <a:ext cx="8280000" cy="9856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ru-RU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Сделан анализ кода, который реализует алгоритмы </a:t>
            </a:r>
            <a:r>
              <a:rPr lang="ru-RU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Крускала и Прима, и измерено время работы алгоритмов. Результаты измерений показывают, что асимптотическая зависимость времени работы алгоритмов от количества ребер в графе имеет вид |</a:t>
            </a:r>
            <a:r>
              <a:rPr lang="ru-RU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E</a:t>
            </a:r>
            <a:r>
              <a:rPr lang="ru-RU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| lg |</a:t>
            </a:r>
            <a:r>
              <a:rPr lang="ru-RU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E</a:t>
            </a:r>
            <a:r>
              <a:rPr lang="ru-RU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|</a:t>
            </a:r>
            <a:endParaRPr lang="ru-RU" sz="16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object 1"/>
          <p:cNvSpPr/>
          <p:nvPr/>
        </p:nvSpPr>
        <p:spPr>
          <a:xfrm>
            <a:off x="2389320" y="203760"/>
            <a:ext cx="4990320" cy="743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4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Задача поиска минимального остовного дерева на графе</a:t>
            </a:r>
            <a:endParaRPr lang="ru-RU" sz="2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grpSp>
        <p:nvGrpSpPr>
          <p:cNvPr id="97" name="Группа 96"/>
          <p:cNvGrpSpPr/>
          <p:nvPr/>
        </p:nvGrpSpPr>
        <p:grpSpPr>
          <a:xfrm>
            <a:off x="540000" y="1291680"/>
            <a:ext cx="8280000" cy="1573200"/>
            <a:chOff x="540000" y="1291680"/>
            <a:chExt cx="8280000" cy="1573200"/>
          </a:xfrm>
        </p:grpSpPr>
        <p:sp>
          <p:nvSpPr>
            <p:cNvPr id="98" name="object 13"/>
            <p:cNvSpPr/>
            <p:nvPr/>
          </p:nvSpPr>
          <p:spPr>
            <a:xfrm>
              <a:off x="540000" y="1635840"/>
              <a:ext cx="8280000" cy="1229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0" tIns="12600" rIns="0" bIns="0" anchor="t">
              <a:spAutoFit/>
            </a:bodyPr>
            <a:p>
              <a:r>
                <a:rPr lang="ru-RU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Пусть </a:t>
              </a:r>
              <a:r>
                <a:rPr lang="en-US" sz="1600" b="1" i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G</a:t>
              </a:r>
              <a:r>
                <a:rPr lang="en-US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=(</a:t>
              </a:r>
              <a:r>
                <a:rPr lang="en-US" sz="1600" b="1" i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V</a:t>
              </a:r>
              <a:r>
                <a:rPr lang="en-US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, </a:t>
              </a:r>
              <a:r>
                <a:rPr lang="en-US" sz="1600" b="1" i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E</a:t>
              </a:r>
              <a:r>
                <a:rPr lang="en-US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) </a:t>
              </a:r>
              <a:r>
                <a:rPr lang="ru-RU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является связным неориентированным графом с действительной весовой функцией </a:t>
              </a:r>
              <a:r>
                <a:rPr lang="en-US" sz="1600" b="1" i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w</a:t>
              </a:r>
              <a:r>
                <a:rPr lang="en-US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, </a:t>
              </a:r>
              <a:r>
                <a:rPr lang="ru-RU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определенной на </a:t>
              </a:r>
              <a:r>
                <a:rPr lang="en-US" sz="1600" b="1" i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E</a:t>
              </a:r>
              <a:r>
                <a:rPr lang="en-US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. </a:t>
              </a:r>
              <a:r>
                <a:rPr lang="ru-RU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Пусть </a:t>
              </a:r>
              <a:r>
                <a:rPr lang="en-US" sz="1600" b="1" i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A</a:t>
              </a:r>
              <a:r>
                <a:rPr lang="en-US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 – </a:t>
              </a:r>
              <a:r>
                <a:rPr lang="ru-RU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подмножество </a:t>
              </a:r>
              <a:r>
                <a:rPr lang="en-US" sz="1600" b="1" i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E</a:t>
              </a:r>
              <a:r>
                <a:rPr lang="en-US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, </a:t>
              </a:r>
              <a:r>
                <a:rPr lang="ru-RU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которое входит в некоторое минимальное остовное дерево </a:t>
              </a:r>
              <a:r>
                <a:rPr lang="en-US" sz="1600" b="1" i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G</a:t>
              </a:r>
              <a:r>
                <a:rPr lang="en-US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, </a:t>
              </a:r>
              <a:r>
                <a:rPr lang="ru-RU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(</a:t>
              </a:r>
              <a:r>
                <a:rPr lang="en-US" sz="1600" b="1" i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S</a:t>
              </a:r>
              <a:r>
                <a:rPr lang="en-US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, </a:t>
              </a:r>
              <a:r>
                <a:rPr lang="en-US" sz="1600" b="1" i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V</a:t>
              </a:r>
              <a:r>
                <a:rPr lang="en-US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-</a:t>
              </a:r>
              <a:r>
                <a:rPr lang="en-US" sz="1600" b="1" i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S</a:t>
              </a:r>
              <a:r>
                <a:rPr lang="ru-RU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) — любой разрез </a:t>
              </a:r>
              <a:r>
                <a:rPr lang="en-US" sz="1600" b="1" i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G</a:t>
              </a:r>
              <a:r>
                <a:rPr lang="en-US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, </a:t>
              </a:r>
              <a:r>
                <a:rPr lang="ru-RU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согласованный с </a:t>
              </a:r>
              <a:r>
                <a:rPr lang="en-US" sz="1600" b="1" i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A</a:t>
              </a:r>
              <a:r>
                <a:rPr lang="en-US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, </a:t>
              </a:r>
              <a:r>
                <a:rPr lang="ru-RU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а </a:t>
              </a:r>
              <a:r>
                <a:rPr lang="en-US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(</a:t>
              </a:r>
              <a:r>
                <a:rPr lang="en-US" sz="1600" b="1" i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u</a:t>
              </a:r>
              <a:r>
                <a:rPr lang="en-US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, </a:t>
              </a:r>
              <a:r>
                <a:rPr lang="en-US" sz="1600" b="1" i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v</a:t>
              </a:r>
              <a:r>
                <a:rPr lang="en-US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) – </a:t>
              </a:r>
              <a:r>
                <a:rPr lang="ru-RU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легкое ребро, пересекающее разрез (</a:t>
              </a:r>
              <a:r>
                <a:rPr lang="en-US" sz="1600" b="1" i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S</a:t>
              </a:r>
              <a:r>
                <a:rPr lang="en-US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, </a:t>
              </a:r>
              <a:r>
                <a:rPr lang="en-US" sz="1600" b="1" i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V</a:t>
              </a:r>
              <a:r>
                <a:rPr lang="en-US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-</a:t>
              </a:r>
              <a:r>
                <a:rPr lang="en-US" sz="1600" b="1" i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S</a:t>
              </a:r>
              <a:r>
                <a:rPr lang="ru-RU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). Тогда ребро </a:t>
              </a:r>
              <a:r>
                <a:rPr lang="en-US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(</a:t>
              </a:r>
              <a:r>
                <a:rPr lang="en-US" sz="1600" b="1" i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u</a:t>
              </a:r>
              <a:r>
                <a:rPr lang="en-US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, </a:t>
              </a:r>
              <a:r>
                <a:rPr lang="en-US" sz="1600" b="1" i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v</a:t>
              </a:r>
              <a:r>
                <a:rPr lang="en-US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) </a:t>
              </a:r>
              <a:r>
                <a:rPr lang="ru-RU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является безопасным для </a:t>
              </a:r>
              <a:r>
                <a:rPr lang="en-US" sz="1600" b="1" i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A</a:t>
              </a:r>
              <a:r>
                <a:rPr lang="en-US" sz="1600" b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.</a:t>
              </a:r>
              <a:endParaRPr lang="ru-RU" sz="16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99" name="object 14"/>
            <p:cNvSpPr/>
            <p:nvPr/>
          </p:nvSpPr>
          <p:spPr>
            <a:xfrm>
              <a:off x="540000" y="1291680"/>
              <a:ext cx="1080000" cy="25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0" tIns="12600" rIns="0" bIns="0" anchor="t">
              <a:spAutoFit/>
            </a:bodyPr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lang="ru-RU" sz="1600" b="1" i="1" strike="noStrike" spc="-21">
                  <a:solidFill>
                    <a:srgbClr val="001B80"/>
                  </a:solidFill>
                  <a:latin typeface="Arial" panose="020B0604020202020204"/>
                  <a:ea typeface="Microsoft YaHei" panose="020B0503020204020204" charset="-122"/>
                </a:rPr>
                <a:t>*Теорема:</a:t>
              </a:r>
              <a:endParaRPr lang="ru-RU" sz="1600" b="0" i="1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</p:grpSp>
      <p:sp>
        <p:nvSpPr>
          <p:cNvPr id="100" name="object 15"/>
          <p:cNvSpPr/>
          <p:nvPr/>
        </p:nvSpPr>
        <p:spPr>
          <a:xfrm>
            <a:off x="396000" y="6115680"/>
            <a:ext cx="8640000" cy="2257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b="0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* Т. Кормен и др. </a:t>
            </a:r>
            <a:r>
              <a:rPr lang="ru-RU" sz="1400" b="0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Алгоритмы: построение и анализ, 3-е изд.: Пер. с англ. - СПб.: ООО «Диалектика», 2020</a:t>
            </a:r>
            <a:endParaRPr lang="ru-RU" sz="1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01" name="object 13"/>
          <p:cNvSpPr/>
          <p:nvPr/>
        </p:nvSpPr>
        <p:spPr>
          <a:xfrm>
            <a:off x="540000" y="2990160"/>
            <a:ext cx="3780000" cy="171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MST-KRUSKAL(G, w)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...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for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 </a:t>
            </a:r>
            <a:r>
              <a:rPr lang="ru-RU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каждого ребра (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u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, 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v</a:t>
            </a:r>
            <a:r>
              <a:rPr lang="ru-RU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)</a:t>
            </a:r>
            <a:r>
              <a:rPr lang="en-US" sz="1600" b="1" strike="noStrike" spc="-21">
                <a:solidFill>
                  <a:srgbClr val="001B80"/>
                </a:solidFill>
                <a:latin typeface="Symbol" panose="05050102010706020507"/>
                <a:ea typeface="Symbol" panose="05050102010706020507"/>
              </a:rPr>
              <a:t>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G.E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 </a:t>
            </a:r>
            <a:endParaRPr lang="ru-RU" sz="16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    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if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 FIND-SET(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u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) </a:t>
            </a:r>
            <a:r>
              <a:rPr lang="en-US" sz="1600" b="1" strike="noStrike" spc="-21">
                <a:solidFill>
                  <a:srgbClr val="001B80"/>
                </a:solidFill>
                <a:latin typeface="Symbol" panose="05050102010706020507"/>
                <a:ea typeface="Symbol" panose="05050102010706020507"/>
              </a:rPr>
              <a:t>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 FIND-SET(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v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)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        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A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=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A</a:t>
            </a:r>
            <a:r>
              <a:rPr lang="en-US" sz="1600" b="1" strike="noStrike" spc="-21">
                <a:solidFill>
                  <a:srgbClr val="001B80"/>
                </a:solidFill>
                <a:latin typeface="Symbol" panose="05050102010706020507"/>
                <a:ea typeface="Symbol" panose="05050102010706020507"/>
              </a:rPr>
              <a:t>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{</a:t>
            </a:r>
            <a:r>
              <a:rPr lang="ru-RU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(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u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, 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v</a:t>
            </a:r>
            <a:r>
              <a:rPr lang="ru-RU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)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}</a:t>
            </a:r>
            <a:endParaRPr lang="ru-RU" sz="16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        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UNION(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u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, 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v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)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...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02" name="object 16"/>
          <p:cNvSpPr/>
          <p:nvPr/>
        </p:nvSpPr>
        <p:spPr>
          <a:xfrm>
            <a:off x="4964760" y="3027240"/>
            <a:ext cx="3459240" cy="24458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MST-PRIM(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G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, 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w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, 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r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)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...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Q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 = 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G.V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while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 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Q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 </a:t>
            </a:r>
            <a:r>
              <a:rPr lang="en-US" sz="1600" b="1" strike="noStrike" spc="-21">
                <a:solidFill>
                  <a:srgbClr val="001B80"/>
                </a:solidFill>
                <a:latin typeface="Symbol" panose="05050102010706020507"/>
                <a:ea typeface="Symbol" panose="05050102010706020507"/>
              </a:rPr>
              <a:t>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 </a:t>
            </a:r>
            <a:r>
              <a:rPr lang="en-US" sz="1600" b="1" strike="noStrike" spc="-21">
                <a:solidFill>
                  <a:srgbClr val="001B80"/>
                </a:solidFill>
                <a:latin typeface="Symbol" panose="05050102010706020507"/>
                <a:ea typeface="Symbol" panose="05050102010706020507"/>
              </a:rPr>
              <a:t>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    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u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 = EXTRACT-MIN(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Q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)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    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for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 каждой вершины 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v</a:t>
            </a:r>
            <a:r>
              <a:rPr lang="en-US" sz="1600" b="1" strike="noStrike" spc="-21">
                <a:solidFill>
                  <a:srgbClr val="001B80"/>
                </a:solidFill>
                <a:latin typeface="Symbol" panose="05050102010706020507"/>
                <a:ea typeface="Symbol" panose="05050102010706020507"/>
              </a:rPr>
              <a:t>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G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.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Adj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[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u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]</a:t>
            </a:r>
            <a:endParaRPr lang="ru-RU" sz="16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        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if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 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v</a:t>
            </a:r>
            <a:r>
              <a:rPr lang="en-US" sz="1600" b="1" strike="noStrike" spc="-21">
                <a:solidFill>
                  <a:srgbClr val="001B80"/>
                </a:solidFill>
                <a:latin typeface="Symbol" panose="05050102010706020507"/>
                <a:ea typeface="Symbol" panose="05050102010706020507"/>
              </a:rPr>
              <a:t>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Q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 и 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w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(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u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, 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v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) &lt; 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v.key</a:t>
            </a:r>
            <a:endParaRPr lang="ru-RU" sz="16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            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v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.</a:t>
            </a:r>
            <a:r>
              <a:rPr lang="en-US" sz="1600" b="1" strike="noStrike" spc="-21">
                <a:solidFill>
                  <a:srgbClr val="001B80"/>
                </a:solidFill>
                <a:latin typeface="Liberation Serif;Times New Roman"/>
                <a:ea typeface="Microsoft YaHei" panose="020B0503020204020204" charset="-122"/>
              </a:rPr>
              <a:t>π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 = 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u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            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v.key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 = 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w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(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u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, </a:t>
            </a:r>
            <a:r>
              <a:rPr lang="en-US" sz="1600" b="1" i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v</a:t>
            </a:r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)</a:t>
            </a:r>
            <a:endParaRPr lang="ru-RU" sz="16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...</a:t>
            </a:r>
            <a:endParaRPr lang="ru-RU" sz="16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03" name="object 21"/>
          <p:cNvSpPr/>
          <p:nvPr/>
        </p:nvSpPr>
        <p:spPr>
          <a:xfrm>
            <a:off x="569880" y="5544000"/>
            <a:ext cx="3138120" cy="4989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Ключевая структура: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непересекающиеся множества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04" name="object 22"/>
          <p:cNvSpPr/>
          <p:nvPr/>
        </p:nvSpPr>
        <p:spPr>
          <a:xfrm>
            <a:off x="4994640" y="5544360"/>
            <a:ext cx="3138120" cy="4989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Ключевая структура: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очередь с приоритетами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object 2"/>
          <p:cNvSpPr/>
          <p:nvPr/>
        </p:nvSpPr>
        <p:spPr>
          <a:xfrm>
            <a:off x="2484000" y="383760"/>
            <a:ext cx="5147640" cy="3783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4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Структура программной системы</a:t>
            </a:r>
            <a:endParaRPr lang="ru-RU" sz="2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pic>
        <p:nvPicPr>
          <p:cNvPr id="106" name="Изображение 105"/>
          <p:cNvPicPr/>
          <p:nvPr/>
        </p:nvPicPr>
        <p:blipFill>
          <a:blip r:embed="rId1"/>
          <a:stretch>
            <a:fillRect/>
          </a:stretch>
        </p:blipFill>
        <p:spPr>
          <a:xfrm>
            <a:off x="453960" y="2194920"/>
            <a:ext cx="8219160" cy="3385080"/>
          </a:xfrm>
          <a:prstGeom prst="rect">
            <a:avLst/>
          </a:prstGeom>
          <a:ln w="0">
            <a:noFill/>
          </a:ln>
        </p:spPr>
      </p:pic>
      <p:sp>
        <p:nvSpPr>
          <p:cNvPr id="107" name="object 17"/>
          <p:cNvSpPr/>
          <p:nvPr/>
        </p:nvSpPr>
        <p:spPr>
          <a:xfrm>
            <a:off x="3341880" y="1440000"/>
            <a:ext cx="259812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Диаграмма пакетов UML*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08" name="object 19"/>
          <p:cNvSpPr/>
          <p:nvPr/>
        </p:nvSpPr>
        <p:spPr>
          <a:xfrm>
            <a:off x="176760" y="6079680"/>
            <a:ext cx="8823240" cy="2257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b="0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* Г </a:t>
            </a:r>
            <a:r>
              <a:rPr lang="ru-RU" sz="1400" b="0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Буч и др., «Введение в </a:t>
            </a:r>
            <a:r>
              <a:rPr lang="en-US" sz="1400" b="0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UML </a:t>
            </a:r>
            <a:r>
              <a:rPr lang="ru-RU" sz="1400" b="0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от создателей языка. 2-е изд.»: Пер. с англ. Мухин Н. - М.: ДМК Пресс, 2015.</a:t>
            </a:r>
            <a:endParaRPr lang="ru-RU" sz="1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object 12"/>
          <p:cNvSpPr/>
          <p:nvPr/>
        </p:nvSpPr>
        <p:spPr>
          <a:xfrm>
            <a:off x="2412000" y="383760"/>
            <a:ext cx="5400000" cy="3175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0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Пакет «Алгоритмы для работы с графами»</a:t>
            </a:r>
            <a:endParaRPr lang="ru-RU" sz="20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pic>
        <p:nvPicPr>
          <p:cNvPr id="110" name="Изображение 109"/>
          <p:cNvPicPr/>
          <p:nvPr/>
        </p:nvPicPr>
        <p:blipFill>
          <a:blip r:embed="rId1"/>
          <a:stretch>
            <a:fillRect/>
          </a:stretch>
        </p:blipFill>
        <p:spPr>
          <a:xfrm>
            <a:off x="360000" y="1873800"/>
            <a:ext cx="5460480" cy="3886200"/>
          </a:xfrm>
          <a:prstGeom prst="rect">
            <a:avLst/>
          </a:prstGeom>
          <a:ln w="0">
            <a:noFill/>
          </a:ln>
        </p:spPr>
      </p:pic>
      <p:pic>
        <p:nvPicPr>
          <p:cNvPr id="111" name="Изображение 110"/>
          <p:cNvPicPr/>
          <p:nvPr/>
        </p:nvPicPr>
        <p:blipFill>
          <a:blip r:embed="rId2"/>
          <a:stretch>
            <a:fillRect/>
          </a:stretch>
        </p:blipFill>
        <p:spPr>
          <a:xfrm>
            <a:off x="6454440" y="2340000"/>
            <a:ext cx="2005560" cy="802080"/>
          </a:xfrm>
          <a:prstGeom prst="rect">
            <a:avLst/>
          </a:prstGeom>
          <a:ln w="0">
            <a:noFill/>
          </a:ln>
        </p:spPr>
      </p:pic>
      <p:pic>
        <p:nvPicPr>
          <p:cNvPr id="112" name="Изображение 111"/>
          <p:cNvPicPr/>
          <p:nvPr/>
        </p:nvPicPr>
        <p:blipFill>
          <a:blip r:embed="rId3"/>
          <a:stretch>
            <a:fillRect/>
          </a:stretch>
        </p:blipFill>
        <p:spPr>
          <a:xfrm>
            <a:off x="5580000" y="4190400"/>
            <a:ext cx="3240000" cy="1569600"/>
          </a:xfrm>
          <a:prstGeom prst="rect">
            <a:avLst/>
          </a:prstGeom>
          <a:ln w="0">
            <a:noFill/>
          </a:ln>
        </p:spPr>
      </p:pic>
      <p:sp>
        <p:nvSpPr>
          <p:cNvPr id="113" name="object 18"/>
          <p:cNvSpPr/>
          <p:nvPr/>
        </p:nvSpPr>
        <p:spPr>
          <a:xfrm>
            <a:off x="3393360" y="1368000"/>
            <a:ext cx="258264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Диаграммы классов UML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object 11"/>
          <p:cNvSpPr/>
          <p:nvPr/>
        </p:nvSpPr>
        <p:spPr>
          <a:xfrm>
            <a:off x="2677320" y="275760"/>
            <a:ext cx="4990320" cy="4996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32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Графический интерфейс</a:t>
            </a: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pic>
        <p:nvPicPr>
          <p:cNvPr id="115" name="Изображение 114"/>
          <p:cNvPicPr/>
          <p:nvPr/>
        </p:nvPicPr>
        <p:blipFill>
          <a:blip r:embed="rId1"/>
          <a:stretch>
            <a:fillRect/>
          </a:stretch>
        </p:blipFill>
        <p:spPr>
          <a:xfrm>
            <a:off x="422640" y="2013480"/>
            <a:ext cx="5220000" cy="4181040"/>
          </a:xfrm>
          <a:prstGeom prst="rect">
            <a:avLst/>
          </a:prstGeom>
          <a:ln w="0">
            <a:noFill/>
          </a:ln>
        </p:spPr>
      </p:pic>
      <p:pic>
        <p:nvPicPr>
          <p:cNvPr id="116" name="Изображение 115"/>
          <p:cNvPicPr/>
          <p:nvPr/>
        </p:nvPicPr>
        <p:blipFill>
          <a:blip r:embed="rId2"/>
          <a:stretch>
            <a:fillRect/>
          </a:stretch>
        </p:blipFill>
        <p:spPr>
          <a:xfrm>
            <a:off x="6301080" y="1980000"/>
            <a:ext cx="2338920" cy="4136760"/>
          </a:xfrm>
          <a:prstGeom prst="rect">
            <a:avLst/>
          </a:prstGeom>
          <a:ln w="0">
            <a:noFill/>
          </a:ln>
        </p:spPr>
      </p:pic>
      <p:sp>
        <p:nvSpPr>
          <p:cNvPr id="117" name="object 20"/>
          <p:cNvSpPr/>
          <p:nvPr/>
        </p:nvSpPr>
        <p:spPr>
          <a:xfrm>
            <a:off x="3390120" y="1368000"/>
            <a:ext cx="258264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Диаграммы классов UML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object 10"/>
          <p:cNvSpPr/>
          <p:nvPr/>
        </p:nvSpPr>
        <p:spPr>
          <a:xfrm>
            <a:off x="2677320" y="275760"/>
            <a:ext cx="4990320" cy="4996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32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Реализация алгоритмов</a:t>
            </a: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19" name="object 23"/>
          <p:cNvSpPr/>
          <p:nvPr/>
        </p:nvSpPr>
        <p:spPr>
          <a:xfrm>
            <a:off x="1764000" y="1368000"/>
            <a:ext cx="633600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Алгоритм Крускала: реализация непересекающихся множеств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20" name="object 25"/>
          <p:cNvSpPr/>
          <p:nvPr/>
        </p:nvSpPr>
        <p:spPr>
          <a:xfrm>
            <a:off x="464760" y="2161080"/>
            <a:ext cx="2955240" cy="9856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*Лес деревьев с эвристиками объединения по рангу и сжатием пути – наиболее быстрая реализация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21" name="object 26"/>
          <p:cNvSpPr/>
          <p:nvPr/>
        </p:nvSpPr>
        <p:spPr>
          <a:xfrm>
            <a:off x="428760" y="6115680"/>
            <a:ext cx="8640000" cy="2257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b="0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* Т. Кормен и др. </a:t>
            </a:r>
            <a:r>
              <a:rPr lang="ru-RU" sz="1400" b="0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Алгоритмы: построение и анализ, 3-е изд.: Пер. с англ. - СПб.: ООО «Диалектика», 2020</a:t>
            </a:r>
            <a:endParaRPr lang="ru-RU" sz="1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22" name="object 27"/>
          <p:cNvSpPr/>
          <p:nvPr/>
        </p:nvSpPr>
        <p:spPr>
          <a:xfrm>
            <a:off x="461520" y="3458520"/>
            <a:ext cx="2955240" cy="7423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en-US" sz="1600" b="0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*Время работы: O(m), где m – количество операций объединения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23" name="object 28"/>
          <p:cNvSpPr/>
          <p:nvPr/>
        </p:nvSpPr>
        <p:spPr>
          <a:xfrm>
            <a:off x="5177520" y="2161440"/>
            <a:ext cx="2955240" cy="9856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Реализация с использованием контейнеров стандартной библиотеки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5256000" y="3888000"/>
            <a:ext cx="360000" cy="360000"/>
          </a:xfrm>
          <a:prstGeom prst="rect">
            <a:avLst/>
          </a:prstGeom>
          <a:solidFill>
            <a:srgbClr val="FFFFFF"/>
          </a:solidFill>
          <a:ln w="36000">
            <a:solidFill>
              <a:srgbClr val="00664D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108000" tIns="63000" rIns="108000" bIns="63000" anchor="ctr">
            <a:noAutofit/>
          </a:bodyPr>
          <a:p>
            <a:pPr algn="ctr"/>
            <a:r>
              <a:rPr lang="ru-RU" sz="1800" b="0" strike="noStrike" spc="-1">
                <a:solidFill>
                  <a:srgbClr val="000000"/>
                </a:solidFill>
                <a:latin typeface="Arial" panose="020B0604020202020204"/>
              </a:rPr>
              <a:t>+</a:t>
            </a:r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25" name="Прямоугольник 124"/>
          <p:cNvSpPr/>
          <p:nvPr/>
        </p:nvSpPr>
        <p:spPr>
          <a:xfrm>
            <a:off x="5616000" y="3888000"/>
            <a:ext cx="360000" cy="360000"/>
          </a:xfrm>
          <a:prstGeom prst="rect">
            <a:avLst/>
          </a:prstGeom>
          <a:solidFill>
            <a:srgbClr val="FFFFFF"/>
          </a:solidFill>
          <a:ln w="36000">
            <a:solidFill>
              <a:srgbClr val="00664D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108000" tIns="63000" rIns="108000" bIns="63000" anchor="ctr">
            <a:noAutofit/>
          </a:bodyPr>
          <a:p>
            <a:pPr algn="ctr"/>
            <a:r>
              <a:rPr lang="ru-RU" sz="1800" b="0" strike="noStrike" spc="-1">
                <a:solidFill>
                  <a:srgbClr val="000000"/>
                </a:solidFill>
                <a:latin typeface="Arial" panose="020B0604020202020204"/>
              </a:rPr>
              <a:t>+</a:t>
            </a:r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26" name="Прямоугольник 125"/>
          <p:cNvSpPr/>
          <p:nvPr/>
        </p:nvSpPr>
        <p:spPr>
          <a:xfrm>
            <a:off x="5976000" y="3888000"/>
            <a:ext cx="360000" cy="360000"/>
          </a:xfrm>
          <a:prstGeom prst="rect">
            <a:avLst/>
          </a:prstGeom>
          <a:solidFill>
            <a:srgbClr val="FFFFFF"/>
          </a:solidFill>
          <a:ln w="36000">
            <a:solidFill>
              <a:srgbClr val="00664D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108000" tIns="63000" rIns="108000" bIns="63000" anchor="ctr">
            <a:noAutofit/>
          </a:bodyPr>
          <a:p>
            <a:pPr algn="ctr"/>
            <a:r>
              <a:rPr lang="ru-RU" sz="1800" b="0" strike="noStrike" spc="-1">
                <a:solidFill>
                  <a:srgbClr val="000000"/>
                </a:solidFill>
                <a:latin typeface="Arial" panose="020B0604020202020204"/>
              </a:rPr>
              <a:t>+</a:t>
            </a:r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27" name="Прямоугольник 126"/>
          <p:cNvSpPr/>
          <p:nvPr/>
        </p:nvSpPr>
        <p:spPr>
          <a:xfrm>
            <a:off x="6336000" y="3888000"/>
            <a:ext cx="360000" cy="360000"/>
          </a:xfrm>
          <a:prstGeom prst="rect">
            <a:avLst/>
          </a:prstGeom>
          <a:solidFill>
            <a:srgbClr val="FFFFFF"/>
          </a:solidFill>
          <a:ln w="36000">
            <a:solidFill>
              <a:srgbClr val="00664D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108000" tIns="63000" rIns="108000" bIns="63000" anchor="ctr">
            <a:noAutofit/>
          </a:bodyPr>
          <a:p>
            <a:pPr algn="ctr"/>
            <a:r>
              <a:rPr lang="ru-RU" sz="1800" b="0" strike="noStrike" spc="-1">
                <a:solidFill>
                  <a:srgbClr val="000000"/>
                </a:solidFill>
                <a:latin typeface="Arial" panose="020B0604020202020204"/>
              </a:rPr>
              <a:t>+</a:t>
            </a:r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28" name="Прямоугольник 127"/>
          <p:cNvSpPr/>
          <p:nvPr/>
        </p:nvSpPr>
        <p:spPr>
          <a:xfrm>
            <a:off x="6660000" y="3888000"/>
            <a:ext cx="360000" cy="360000"/>
          </a:xfrm>
          <a:prstGeom prst="rect">
            <a:avLst/>
          </a:prstGeom>
          <a:solidFill>
            <a:srgbClr val="FFFFFF"/>
          </a:solidFill>
          <a:ln w="36000">
            <a:solidFill>
              <a:srgbClr val="00664D"/>
            </a:solidFill>
            <a:round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108000" tIns="63000" rIns="108000" bIns="63000" anchor="ctr">
            <a:noAutofit/>
          </a:bodyPr>
          <a:p>
            <a:pPr algn="ctr"/>
            <a:r>
              <a:rPr lang="ru-RU" sz="1800" b="0" strike="noStrike" spc="-1">
                <a:solidFill>
                  <a:srgbClr val="000000"/>
                </a:solidFill>
                <a:latin typeface="Arial" panose="020B0604020202020204"/>
              </a:rPr>
              <a:t>+</a:t>
            </a:r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grpSp>
        <p:nvGrpSpPr>
          <p:cNvPr id="129" name="Группа 128"/>
          <p:cNvGrpSpPr/>
          <p:nvPr/>
        </p:nvGrpSpPr>
        <p:grpSpPr>
          <a:xfrm>
            <a:off x="5256000" y="4752000"/>
            <a:ext cx="1800000" cy="720000"/>
            <a:chOff x="5256000" y="4752000"/>
            <a:chExt cx="1800000" cy="720000"/>
          </a:xfrm>
        </p:grpSpPr>
        <p:sp>
          <p:nvSpPr>
            <p:cNvPr id="130" name="Прямоугольник 129"/>
            <p:cNvSpPr/>
            <p:nvPr/>
          </p:nvSpPr>
          <p:spPr>
            <a:xfrm>
              <a:off x="5256000" y="4752000"/>
              <a:ext cx="360000" cy="360000"/>
            </a:xfrm>
            <a:prstGeom prst="rect">
              <a:avLst/>
            </a:prstGeom>
            <a:solidFill>
              <a:srgbClr val="FFFFFF"/>
            </a:solidFill>
            <a:ln w="36000">
              <a:solidFill>
                <a:srgbClr val="00664D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108000" tIns="63000" rIns="108000" bIns="63000" anchor="ctr">
              <a:noAutofit/>
            </a:bodyPr>
            <a:p>
              <a:pPr algn="ctr"/>
              <a:r>
                <a:rPr lang="ru-RU" sz="1800" b="0" strike="noStrike" spc="-1">
                  <a:solidFill>
                    <a:srgbClr val="000000"/>
                  </a:solidFill>
                  <a:latin typeface="Arial" panose="020B0604020202020204"/>
                </a:rPr>
                <a:t>0</a:t>
              </a:r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131" name="Прямоугольник 130"/>
            <p:cNvSpPr/>
            <p:nvPr/>
          </p:nvSpPr>
          <p:spPr>
            <a:xfrm>
              <a:off x="5616000" y="4752000"/>
              <a:ext cx="360000" cy="360000"/>
            </a:xfrm>
            <a:prstGeom prst="rect">
              <a:avLst/>
            </a:prstGeom>
            <a:solidFill>
              <a:srgbClr val="FFFFFF"/>
            </a:solidFill>
            <a:ln w="36000">
              <a:solidFill>
                <a:srgbClr val="00664D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108000" tIns="63000" rIns="108000" bIns="63000" anchor="ctr">
              <a:noAutofit/>
            </a:bodyPr>
            <a:p>
              <a:pPr algn="ctr"/>
              <a:r>
                <a:rPr lang="ru-RU" sz="1800" b="0" strike="noStrike" spc="-1">
                  <a:solidFill>
                    <a:srgbClr val="000000"/>
                  </a:solidFill>
                  <a:latin typeface="Arial" panose="020B0604020202020204"/>
                </a:rPr>
                <a:t>1</a:t>
              </a:r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132" name="Прямоугольник 131"/>
            <p:cNvSpPr/>
            <p:nvPr/>
          </p:nvSpPr>
          <p:spPr>
            <a:xfrm>
              <a:off x="5976000" y="4752000"/>
              <a:ext cx="360000" cy="360000"/>
            </a:xfrm>
            <a:prstGeom prst="rect">
              <a:avLst/>
            </a:prstGeom>
            <a:solidFill>
              <a:srgbClr val="FFFFFF"/>
            </a:solidFill>
            <a:ln w="36000">
              <a:solidFill>
                <a:srgbClr val="00664D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108000" tIns="63000" rIns="108000" bIns="63000" anchor="ctr">
              <a:noAutofit/>
            </a:bodyPr>
            <a:p>
              <a:pPr algn="ctr"/>
              <a:r>
                <a:rPr lang="ru-RU" sz="1800" b="0" strike="noStrike" spc="-1">
                  <a:solidFill>
                    <a:srgbClr val="000000"/>
                  </a:solidFill>
                  <a:latin typeface="Arial" panose="020B0604020202020204"/>
                </a:rPr>
                <a:t>2</a:t>
              </a:r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133" name="Прямоугольник 132"/>
            <p:cNvSpPr/>
            <p:nvPr/>
          </p:nvSpPr>
          <p:spPr>
            <a:xfrm>
              <a:off x="6336000" y="4752000"/>
              <a:ext cx="360000" cy="360000"/>
            </a:xfrm>
            <a:prstGeom prst="rect">
              <a:avLst/>
            </a:prstGeom>
            <a:solidFill>
              <a:srgbClr val="FFFFFF"/>
            </a:solidFill>
            <a:ln w="36000">
              <a:solidFill>
                <a:srgbClr val="00664D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108000" tIns="63000" rIns="108000" bIns="63000" anchor="ctr">
              <a:noAutofit/>
            </a:bodyPr>
            <a:p>
              <a:pPr algn="ctr"/>
              <a:r>
                <a:rPr lang="ru-RU" sz="1800" b="0" strike="noStrike" spc="-1">
                  <a:solidFill>
                    <a:srgbClr val="000000"/>
                  </a:solidFill>
                  <a:latin typeface="Arial" panose="020B0604020202020204"/>
                </a:rPr>
                <a:t>3</a:t>
              </a:r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134" name="Прямоугольник 133"/>
            <p:cNvSpPr/>
            <p:nvPr/>
          </p:nvSpPr>
          <p:spPr>
            <a:xfrm>
              <a:off x="6696000" y="4752000"/>
              <a:ext cx="360000" cy="360000"/>
            </a:xfrm>
            <a:prstGeom prst="rect">
              <a:avLst/>
            </a:prstGeom>
            <a:solidFill>
              <a:srgbClr val="FFFFFF"/>
            </a:solidFill>
            <a:ln w="36000">
              <a:solidFill>
                <a:srgbClr val="00664D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108000" tIns="63000" rIns="108000" bIns="63000" anchor="ctr">
              <a:noAutofit/>
            </a:bodyPr>
            <a:p>
              <a:pPr algn="ctr"/>
              <a:r>
                <a:rPr lang="ru-RU" sz="1800" b="0" strike="noStrike" spc="-1">
                  <a:solidFill>
                    <a:srgbClr val="000000"/>
                  </a:solidFill>
                  <a:latin typeface="Arial" panose="020B0604020202020204"/>
                </a:rPr>
                <a:t>4</a:t>
              </a:r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135" name="Прямоугольник 134"/>
            <p:cNvSpPr/>
            <p:nvPr/>
          </p:nvSpPr>
          <p:spPr>
            <a:xfrm>
              <a:off x="5256000" y="5112000"/>
              <a:ext cx="360000" cy="360000"/>
            </a:xfrm>
            <a:prstGeom prst="rect">
              <a:avLst/>
            </a:prstGeom>
            <a:solidFill>
              <a:srgbClr val="FFFFFF"/>
            </a:solidFill>
            <a:ln w="36000">
              <a:solidFill>
                <a:srgbClr val="00664D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108000" tIns="63000" rIns="108000" bIns="63000" anchor="ctr">
              <a:noAutofit/>
            </a:bodyPr>
            <a:p>
              <a:pPr algn="ctr"/>
              <a:r>
                <a:rPr lang="ru-RU" sz="1800" b="0" strike="noStrike" spc="-1">
                  <a:solidFill>
                    <a:srgbClr val="000000"/>
                  </a:solidFill>
                  <a:latin typeface="Arial" panose="020B0604020202020204"/>
                </a:rPr>
                <a:t>1</a:t>
              </a:r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136" name="Прямоугольник 135"/>
            <p:cNvSpPr/>
            <p:nvPr/>
          </p:nvSpPr>
          <p:spPr>
            <a:xfrm>
              <a:off x="5616000" y="5112000"/>
              <a:ext cx="360000" cy="360000"/>
            </a:xfrm>
            <a:prstGeom prst="rect">
              <a:avLst/>
            </a:prstGeom>
            <a:solidFill>
              <a:srgbClr val="FFFFFF"/>
            </a:solidFill>
            <a:ln w="36000">
              <a:solidFill>
                <a:srgbClr val="00664D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108000" tIns="63000" rIns="108000" bIns="63000" anchor="ctr">
              <a:noAutofit/>
            </a:bodyPr>
            <a:p>
              <a:pPr algn="ctr"/>
              <a:r>
                <a:rPr lang="ru-RU" sz="1800" b="0" strike="noStrike" spc="-1">
                  <a:solidFill>
                    <a:srgbClr val="000000"/>
                  </a:solidFill>
                  <a:latin typeface="Arial" panose="020B0604020202020204"/>
                </a:rPr>
                <a:t>2</a:t>
              </a:r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137" name="Прямоугольник 136"/>
            <p:cNvSpPr/>
            <p:nvPr/>
          </p:nvSpPr>
          <p:spPr>
            <a:xfrm>
              <a:off x="5976000" y="5112000"/>
              <a:ext cx="360000" cy="360000"/>
            </a:xfrm>
            <a:prstGeom prst="rect">
              <a:avLst/>
            </a:prstGeom>
            <a:solidFill>
              <a:srgbClr val="FFFFFF"/>
            </a:solidFill>
            <a:ln w="36000">
              <a:solidFill>
                <a:srgbClr val="00664D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108000" tIns="63000" rIns="108000" bIns="63000" anchor="ctr">
              <a:noAutofit/>
            </a:bodyPr>
            <a:p>
              <a:pPr algn="ctr"/>
              <a:r>
                <a:rPr lang="ru-RU" sz="1800" b="0" strike="noStrike" spc="-1">
                  <a:solidFill>
                    <a:srgbClr val="000000"/>
                  </a:solidFill>
                  <a:latin typeface="Arial" panose="020B0604020202020204"/>
                </a:rPr>
                <a:t>3</a:t>
              </a:r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138" name="Прямоугольник 137"/>
            <p:cNvSpPr/>
            <p:nvPr/>
          </p:nvSpPr>
          <p:spPr>
            <a:xfrm>
              <a:off x="6336000" y="5112000"/>
              <a:ext cx="360000" cy="360000"/>
            </a:xfrm>
            <a:prstGeom prst="rect">
              <a:avLst/>
            </a:prstGeom>
            <a:solidFill>
              <a:srgbClr val="FFFFFF"/>
            </a:solidFill>
            <a:ln w="36000">
              <a:solidFill>
                <a:srgbClr val="00664D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108000" tIns="63000" rIns="108000" bIns="63000" anchor="ctr">
              <a:noAutofit/>
            </a:bodyPr>
            <a:p>
              <a:pPr algn="ctr"/>
              <a:r>
                <a:rPr lang="ru-RU" sz="1800" b="0" strike="noStrike" spc="-1">
                  <a:solidFill>
                    <a:srgbClr val="000000"/>
                  </a:solidFill>
                  <a:latin typeface="Arial" panose="020B0604020202020204"/>
                </a:rPr>
                <a:t>4</a:t>
              </a:r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139" name="Прямоугольник 138"/>
            <p:cNvSpPr/>
            <p:nvPr/>
          </p:nvSpPr>
          <p:spPr>
            <a:xfrm>
              <a:off x="6696000" y="5112000"/>
              <a:ext cx="360000" cy="360000"/>
            </a:xfrm>
            <a:prstGeom prst="rect">
              <a:avLst/>
            </a:prstGeom>
            <a:solidFill>
              <a:srgbClr val="FFFFFF"/>
            </a:solidFill>
            <a:ln w="36000">
              <a:solidFill>
                <a:srgbClr val="00664D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108000" tIns="63000" rIns="108000" bIns="63000" anchor="ctr">
              <a:noAutofit/>
            </a:bodyPr>
            <a:p>
              <a:pPr algn="ctr"/>
              <a:r>
                <a:rPr lang="ru-RU" sz="1800" b="0" strike="noStrike" spc="-1">
                  <a:solidFill>
                    <a:srgbClr val="000000"/>
                  </a:solidFill>
                  <a:latin typeface="Arial" panose="020B0604020202020204"/>
                </a:rPr>
                <a:t>5</a:t>
              </a:r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</p:grpSp>
      <p:sp>
        <p:nvSpPr>
          <p:cNvPr id="140" name="object 29"/>
          <p:cNvSpPr/>
          <p:nvPr/>
        </p:nvSpPr>
        <p:spPr>
          <a:xfrm>
            <a:off x="4310280" y="3924000"/>
            <a:ext cx="801720" cy="2257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en-US" sz="1400" b="0" strike="noStrike" spc="-21">
                <a:solidFill>
                  <a:srgbClr val="000000"/>
                </a:solidFill>
                <a:latin typeface="Arial" panose="020B0604020202020204"/>
                <a:ea typeface="Microsoft YaHei" panose="020B0503020204020204" charset="-122"/>
              </a:rPr>
              <a:t>std::vector</a:t>
            </a:r>
            <a:endParaRPr lang="en-US" sz="1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41" name="object 30"/>
          <p:cNvSpPr/>
          <p:nvPr/>
        </p:nvSpPr>
        <p:spPr>
          <a:xfrm>
            <a:off x="3600000" y="4968000"/>
            <a:ext cx="1620000" cy="2257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en-US" sz="1400" b="0" strike="noStrike" spc="-21">
                <a:solidFill>
                  <a:srgbClr val="000000"/>
                </a:solidFill>
                <a:latin typeface="Arial" panose="020B0604020202020204"/>
                <a:ea typeface="Microsoft YaHei" panose="020B0503020204020204" charset="-122"/>
              </a:rPr>
              <a:t>std::unordered_map</a:t>
            </a:r>
            <a:endParaRPr lang="en-US" sz="1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42" name="object 31"/>
          <p:cNvSpPr/>
          <p:nvPr/>
        </p:nvSpPr>
        <p:spPr>
          <a:xfrm>
            <a:off x="7164000" y="3312000"/>
            <a:ext cx="1260000" cy="2257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en-US" sz="1400" b="0" strike="noStrike" spc="-21">
                <a:solidFill>
                  <a:srgbClr val="000000"/>
                </a:solidFill>
                <a:latin typeface="Arial" panose="020B0604020202020204"/>
                <a:ea typeface="Microsoft YaHei" panose="020B0503020204020204" charset="-122"/>
              </a:rPr>
              <a:t>Тип элементов:</a:t>
            </a:r>
            <a:endParaRPr lang="en-US" sz="1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43" name="object 32"/>
          <p:cNvSpPr/>
          <p:nvPr/>
        </p:nvSpPr>
        <p:spPr>
          <a:xfrm>
            <a:off x="7164000" y="3852000"/>
            <a:ext cx="1656000" cy="437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en-US" sz="1400" b="0" strike="noStrike" spc="-21">
                <a:solidFill>
                  <a:srgbClr val="000000"/>
                </a:solidFill>
                <a:latin typeface="Arial" panose="020B0604020202020204"/>
                <a:ea typeface="Microsoft YaHei" panose="020B0503020204020204" charset="-122"/>
              </a:rPr>
              <a:t>std::unordered_set - множество</a:t>
            </a:r>
            <a:endParaRPr lang="en-US" sz="1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44" name="object 33"/>
          <p:cNvSpPr/>
          <p:nvPr/>
        </p:nvSpPr>
        <p:spPr>
          <a:xfrm>
            <a:off x="7164000" y="4824000"/>
            <a:ext cx="1980000" cy="2257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en-US" sz="1400" b="0" strike="noStrike" spc="-21">
                <a:solidFill>
                  <a:srgbClr val="000000"/>
                </a:solidFill>
                <a:latin typeface="Arial" panose="020B0604020202020204"/>
                <a:ea typeface="Microsoft YaHei" panose="020B0503020204020204" charset="-122"/>
              </a:rPr>
              <a:t>int – индекс множества</a:t>
            </a:r>
            <a:endParaRPr lang="en-US" sz="1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45" name="object 34"/>
          <p:cNvSpPr/>
          <p:nvPr/>
        </p:nvSpPr>
        <p:spPr>
          <a:xfrm>
            <a:off x="7164000" y="5148000"/>
            <a:ext cx="1656000" cy="2250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en-US" sz="1400" b="0" strike="noStrike" spc="-21">
                <a:solidFill>
                  <a:srgbClr val="000000"/>
                </a:solidFill>
                <a:latin typeface="Arial" panose="020B0604020202020204"/>
                <a:ea typeface="Microsoft YaHei" panose="020B0503020204020204" charset="-122"/>
              </a:rPr>
              <a:t>int – id вершины</a:t>
            </a:r>
            <a:endParaRPr lang="en-US" sz="1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46" name="object 35"/>
          <p:cNvSpPr/>
          <p:nvPr/>
        </p:nvSpPr>
        <p:spPr>
          <a:xfrm>
            <a:off x="5174280" y="5580000"/>
            <a:ext cx="256572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en-US" sz="1600" b="0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*Время работы: O(m lg m)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object 9"/>
          <p:cNvSpPr/>
          <p:nvPr/>
        </p:nvSpPr>
        <p:spPr>
          <a:xfrm>
            <a:off x="2677320" y="275760"/>
            <a:ext cx="4990320" cy="4996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32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Реализация алгоритмов</a:t>
            </a: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48" name="object 24"/>
          <p:cNvSpPr/>
          <p:nvPr/>
        </p:nvSpPr>
        <p:spPr>
          <a:xfrm>
            <a:off x="1260000" y="1369080"/>
            <a:ext cx="720000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Алгоритм Прима: реализация невозрастающей очереди с приоритетами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49" name="object 36"/>
          <p:cNvSpPr/>
          <p:nvPr/>
        </p:nvSpPr>
        <p:spPr>
          <a:xfrm>
            <a:off x="461520" y="5791680"/>
            <a:ext cx="8640000" cy="2257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b="0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* Т. Кормен и др. </a:t>
            </a:r>
            <a:r>
              <a:rPr lang="ru-RU" sz="1400" b="0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Алгоритмы: построение и анализ, 3-е изд.: Пер. с англ. - СПб.: ООО «Диалектика», 2020</a:t>
            </a:r>
            <a:endParaRPr lang="ru-RU" sz="1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50" name="object 37"/>
          <p:cNvSpPr/>
          <p:nvPr/>
        </p:nvSpPr>
        <p:spPr>
          <a:xfrm>
            <a:off x="487440" y="2053440"/>
            <a:ext cx="221256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*Бинарная пирамида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51" name="object 38"/>
          <p:cNvSpPr/>
          <p:nvPr/>
        </p:nvSpPr>
        <p:spPr>
          <a:xfrm>
            <a:off x="458280" y="2772000"/>
            <a:ext cx="2955240" cy="7423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en-US" sz="1600" b="0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*Время работы: O( lg m ), где m – количество элементов в очереди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52" name="object 39"/>
          <p:cNvSpPr/>
          <p:nvPr/>
        </p:nvSpPr>
        <p:spPr>
          <a:xfrm>
            <a:off x="5239440" y="2053440"/>
            <a:ext cx="3148560" cy="4996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Реализация с использованием стандартной библиотеки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grpSp>
        <p:nvGrpSpPr>
          <p:cNvPr id="153" name="Группа 152"/>
          <p:cNvGrpSpPr/>
          <p:nvPr/>
        </p:nvGrpSpPr>
        <p:grpSpPr>
          <a:xfrm>
            <a:off x="5256000" y="2836080"/>
            <a:ext cx="1800000" cy="720000"/>
            <a:chOff x="5256000" y="2836080"/>
            <a:chExt cx="1800000" cy="720000"/>
          </a:xfrm>
        </p:grpSpPr>
        <p:sp>
          <p:nvSpPr>
            <p:cNvPr id="154" name="Прямоугольник 153"/>
            <p:cNvSpPr/>
            <p:nvPr/>
          </p:nvSpPr>
          <p:spPr>
            <a:xfrm>
              <a:off x="5256000" y="2836080"/>
              <a:ext cx="360000" cy="360000"/>
            </a:xfrm>
            <a:prstGeom prst="rect">
              <a:avLst/>
            </a:prstGeom>
            <a:solidFill>
              <a:srgbClr val="FFFFFF"/>
            </a:solidFill>
            <a:ln w="36000">
              <a:solidFill>
                <a:srgbClr val="00664D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108000" tIns="63000" rIns="108000" bIns="63000" anchor="ctr">
              <a:noAutofit/>
            </a:bodyPr>
            <a:p>
              <a:pPr algn="ctr"/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155" name="Прямоугольник 154"/>
            <p:cNvSpPr/>
            <p:nvPr/>
          </p:nvSpPr>
          <p:spPr>
            <a:xfrm>
              <a:off x="5616000" y="2836080"/>
              <a:ext cx="360000" cy="360000"/>
            </a:xfrm>
            <a:prstGeom prst="rect">
              <a:avLst/>
            </a:prstGeom>
            <a:solidFill>
              <a:srgbClr val="FFFFFF"/>
            </a:solidFill>
            <a:ln w="36000">
              <a:solidFill>
                <a:srgbClr val="00664D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108000" tIns="63000" rIns="108000" bIns="63000" anchor="ctr">
              <a:noAutofit/>
            </a:bodyPr>
            <a:p>
              <a:pPr algn="ctr"/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156" name="Прямоугольник 155"/>
            <p:cNvSpPr/>
            <p:nvPr/>
          </p:nvSpPr>
          <p:spPr>
            <a:xfrm>
              <a:off x="5976000" y="2836080"/>
              <a:ext cx="360000" cy="360000"/>
            </a:xfrm>
            <a:prstGeom prst="rect">
              <a:avLst/>
            </a:prstGeom>
            <a:solidFill>
              <a:srgbClr val="FFFFFF"/>
            </a:solidFill>
            <a:ln w="36000">
              <a:solidFill>
                <a:srgbClr val="00664D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108000" tIns="63000" rIns="108000" bIns="63000" anchor="ctr">
              <a:noAutofit/>
            </a:bodyPr>
            <a:p>
              <a:pPr algn="ctr"/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157" name="Прямоугольник 156"/>
            <p:cNvSpPr/>
            <p:nvPr/>
          </p:nvSpPr>
          <p:spPr>
            <a:xfrm>
              <a:off x="6336000" y="2836080"/>
              <a:ext cx="360000" cy="360000"/>
            </a:xfrm>
            <a:prstGeom prst="rect">
              <a:avLst/>
            </a:prstGeom>
            <a:solidFill>
              <a:srgbClr val="FFFFFF"/>
            </a:solidFill>
            <a:ln w="36000">
              <a:solidFill>
                <a:srgbClr val="00664D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108000" tIns="63000" rIns="108000" bIns="63000" anchor="ctr">
              <a:noAutofit/>
            </a:bodyPr>
            <a:p>
              <a:pPr algn="ctr"/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158" name="Прямоугольник 157"/>
            <p:cNvSpPr/>
            <p:nvPr/>
          </p:nvSpPr>
          <p:spPr>
            <a:xfrm>
              <a:off x="6696000" y="2836080"/>
              <a:ext cx="360000" cy="360000"/>
            </a:xfrm>
            <a:prstGeom prst="rect">
              <a:avLst/>
            </a:prstGeom>
            <a:solidFill>
              <a:srgbClr val="FFFFFF"/>
            </a:solidFill>
            <a:ln w="36000">
              <a:solidFill>
                <a:srgbClr val="00664D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108000" tIns="63000" rIns="108000" bIns="63000" anchor="ctr">
              <a:noAutofit/>
            </a:bodyPr>
            <a:p>
              <a:pPr algn="ctr"/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159" name="Прямоугольник 158"/>
            <p:cNvSpPr/>
            <p:nvPr/>
          </p:nvSpPr>
          <p:spPr>
            <a:xfrm>
              <a:off x="5256000" y="3196080"/>
              <a:ext cx="360000" cy="360000"/>
            </a:xfrm>
            <a:prstGeom prst="rect">
              <a:avLst/>
            </a:prstGeom>
            <a:solidFill>
              <a:srgbClr val="FFFFFF"/>
            </a:solidFill>
            <a:ln w="36000">
              <a:solidFill>
                <a:srgbClr val="00664D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108000" tIns="63000" rIns="108000" bIns="63000" anchor="ctr">
              <a:noAutofit/>
            </a:bodyPr>
            <a:p>
              <a:pPr algn="ctr"/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160" name="Прямоугольник 159"/>
            <p:cNvSpPr/>
            <p:nvPr/>
          </p:nvSpPr>
          <p:spPr>
            <a:xfrm>
              <a:off x="5616000" y="3196080"/>
              <a:ext cx="360000" cy="360000"/>
            </a:xfrm>
            <a:prstGeom prst="rect">
              <a:avLst/>
            </a:prstGeom>
            <a:solidFill>
              <a:srgbClr val="FFFFFF"/>
            </a:solidFill>
            <a:ln w="36000">
              <a:solidFill>
                <a:srgbClr val="00664D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108000" tIns="63000" rIns="108000" bIns="63000" anchor="ctr">
              <a:noAutofit/>
            </a:bodyPr>
            <a:p>
              <a:pPr algn="ctr"/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161" name="Прямоугольник 160"/>
            <p:cNvSpPr/>
            <p:nvPr/>
          </p:nvSpPr>
          <p:spPr>
            <a:xfrm>
              <a:off x="5976000" y="3196080"/>
              <a:ext cx="360000" cy="360000"/>
            </a:xfrm>
            <a:prstGeom prst="rect">
              <a:avLst/>
            </a:prstGeom>
            <a:solidFill>
              <a:srgbClr val="FFFFFF"/>
            </a:solidFill>
            <a:ln w="36000">
              <a:solidFill>
                <a:srgbClr val="00664D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108000" tIns="63000" rIns="108000" bIns="63000" anchor="ctr">
              <a:noAutofit/>
            </a:bodyPr>
            <a:p>
              <a:pPr algn="ctr"/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162" name="Прямоугольник 161"/>
            <p:cNvSpPr/>
            <p:nvPr/>
          </p:nvSpPr>
          <p:spPr>
            <a:xfrm>
              <a:off x="6336000" y="3196080"/>
              <a:ext cx="360000" cy="360000"/>
            </a:xfrm>
            <a:prstGeom prst="rect">
              <a:avLst/>
            </a:prstGeom>
            <a:solidFill>
              <a:srgbClr val="FFFFFF"/>
            </a:solidFill>
            <a:ln w="36000">
              <a:solidFill>
                <a:srgbClr val="00664D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108000" tIns="63000" rIns="108000" bIns="63000" anchor="ctr">
              <a:noAutofit/>
            </a:bodyPr>
            <a:p>
              <a:pPr algn="ctr"/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163" name="Прямоугольник 162"/>
            <p:cNvSpPr/>
            <p:nvPr/>
          </p:nvSpPr>
          <p:spPr>
            <a:xfrm>
              <a:off x="6696000" y="3196080"/>
              <a:ext cx="360000" cy="360000"/>
            </a:xfrm>
            <a:prstGeom prst="rect">
              <a:avLst/>
            </a:prstGeom>
            <a:solidFill>
              <a:srgbClr val="FFFFFF"/>
            </a:solidFill>
            <a:ln w="36000">
              <a:solidFill>
                <a:srgbClr val="00664D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108000" tIns="63000" rIns="108000" bIns="63000" anchor="ctr">
              <a:noAutofit/>
            </a:bodyPr>
            <a:p>
              <a:pPr algn="ctr"/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</p:grpSp>
      <p:sp>
        <p:nvSpPr>
          <p:cNvPr id="164" name="object 40"/>
          <p:cNvSpPr/>
          <p:nvPr/>
        </p:nvSpPr>
        <p:spPr>
          <a:xfrm>
            <a:off x="4284000" y="3052080"/>
            <a:ext cx="720000" cy="2250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en-US" sz="1400" b="0" strike="noStrike" spc="-21">
                <a:solidFill>
                  <a:srgbClr val="000000"/>
                </a:solidFill>
                <a:latin typeface="Arial" panose="020B0604020202020204"/>
                <a:ea typeface="Microsoft YaHei" panose="020B0503020204020204" charset="-122"/>
              </a:rPr>
              <a:t>std::map</a:t>
            </a:r>
            <a:endParaRPr lang="en-US" sz="1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65" name="object 41"/>
          <p:cNvSpPr/>
          <p:nvPr/>
        </p:nvSpPr>
        <p:spPr>
          <a:xfrm>
            <a:off x="7164000" y="2944080"/>
            <a:ext cx="1656000" cy="2250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en-US" sz="1400" b="0" strike="noStrike" spc="-21">
                <a:solidFill>
                  <a:srgbClr val="000000"/>
                </a:solidFill>
                <a:latin typeface="Arial" panose="020B0604020202020204"/>
                <a:ea typeface="Microsoft YaHei" panose="020B0503020204020204" charset="-122"/>
              </a:rPr>
              <a:t>Ссылка на вершину</a:t>
            </a:r>
            <a:endParaRPr lang="en-US" sz="1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66" name="object 42"/>
          <p:cNvSpPr/>
          <p:nvPr/>
        </p:nvSpPr>
        <p:spPr>
          <a:xfrm>
            <a:off x="7164000" y="3304080"/>
            <a:ext cx="1836000" cy="2250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en-US" sz="1400" b="0" strike="noStrike" spc="-21">
                <a:solidFill>
                  <a:srgbClr val="000000"/>
                </a:solidFill>
                <a:latin typeface="Arial" panose="020B0604020202020204"/>
                <a:ea typeface="Microsoft YaHei" panose="020B0503020204020204" charset="-122"/>
              </a:rPr>
              <a:t>Класс Queue_key </a:t>
            </a:r>
            <a:endParaRPr lang="en-US" sz="1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67" name="object 43"/>
          <p:cNvSpPr/>
          <p:nvPr/>
        </p:nvSpPr>
        <p:spPr>
          <a:xfrm>
            <a:off x="5318280" y="5176080"/>
            <a:ext cx="256572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en-US" sz="1600" b="0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**Время работы: O( lg m )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68" name="object 44"/>
          <p:cNvSpPr/>
          <p:nvPr/>
        </p:nvSpPr>
        <p:spPr>
          <a:xfrm>
            <a:off x="494280" y="6079680"/>
            <a:ext cx="8640000" cy="2257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b="0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** </a:t>
            </a:r>
            <a:r>
              <a:rPr lang="ru-RU" sz="1400" b="0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Стандартная библиотека </a:t>
            </a:r>
            <a:r>
              <a:rPr lang="en-US" sz="1400" b="0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C++ https://en.cppreference.com/w/cpp/standard_library</a:t>
            </a:r>
            <a:endParaRPr lang="ru-RU" sz="1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69" name="object 45"/>
          <p:cNvSpPr/>
          <p:nvPr/>
        </p:nvSpPr>
        <p:spPr>
          <a:xfrm>
            <a:off x="5289480" y="3988080"/>
            <a:ext cx="3350520" cy="8632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en-US" sz="1400" b="0" strike="noStrike" spc="-21">
                <a:solidFill>
                  <a:srgbClr val="000000"/>
                </a:solidFill>
                <a:latin typeface="Arial" panose="020B0604020202020204"/>
                <a:ea typeface="Microsoft YaHei" panose="020B0503020204020204" charset="-122"/>
              </a:rPr>
              <a:t>Класс Queue_key содержит переменные:</a:t>
            </a:r>
            <a:endParaRPr lang="en-US" sz="14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endParaRPr lang="en-US" sz="14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r>
              <a:rPr lang="en-US" sz="1400" b="0" strike="noStrike" spc="-21">
                <a:solidFill>
                  <a:srgbClr val="000000"/>
                </a:solidFill>
                <a:latin typeface="Arial" panose="020B0604020202020204"/>
                <a:ea typeface="Microsoft YaHei" panose="020B0503020204020204" charset="-122"/>
              </a:rPr>
              <a:t>key - double – вес ребра</a:t>
            </a:r>
            <a:endParaRPr lang="en-US" sz="14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r>
              <a:rPr lang="en-US" sz="1400" b="0" strike="noStrike" spc="-21">
                <a:solidFill>
                  <a:srgbClr val="000000"/>
                </a:solidFill>
                <a:latin typeface="Arial" panose="020B0604020202020204"/>
                <a:ea typeface="Microsoft YaHei" panose="020B0503020204020204" charset="-122"/>
              </a:rPr>
              <a:t>id – int – идентификатор вершины  </a:t>
            </a:r>
            <a:endParaRPr lang="en-US" sz="1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object 8"/>
          <p:cNvSpPr/>
          <p:nvPr/>
        </p:nvSpPr>
        <p:spPr>
          <a:xfrm>
            <a:off x="2533320" y="203760"/>
            <a:ext cx="4990320" cy="743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24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Тестирование программной системы</a:t>
            </a:r>
            <a:endParaRPr lang="ru-RU" sz="2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pic>
        <p:nvPicPr>
          <p:cNvPr id="171" name="Изображение 170"/>
          <p:cNvPicPr/>
          <p:nvPr/>
        </p:nvPicPr>
        <p:blipFill>
          <a:blip r:embed="rId1"/>
          <a:stretch>
            <a:fillRect/>
          </a:stretch>
        </p:blipFill>
        <p:spPr>
          <a:xfrm>
            <a:off x="1672560" y="2670480"/>
            <a:ext cx="5779440" cy="2889360"/>
          </a:xfrm>
          <a:prstGeom prst="rect">
            <a:avLst/>
          </a:prstGeom>
          <a:ln w="0">
            <a:noFill/>
          </a:ln>
        </p:spPr>
      </p:pic>
      <p:sp>
        <p:nvSpPr>
          <p:cNvPr id="172" name="object 46"/>
          <p:cNvSpPr/>
          <p:nvPr/>
        </p:nvSpPr>
        <p:spPr>
          <a:xfrm>
            <a:off x="494280" y="6007680"/>
            <a:ext cx="8640000" cy="2257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400" b="0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* Т. Кормен и др. </a:t>
            </a:r>
            <a:r>
              <a:rPr lang="ru-RU" sz="1400" b="0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Алгоритмы: построение и анализ, 3-е изд.: Пер. с англ. - СПб.: ООО «Диалектика», 2020</a:t>
            </a:r>
            <a:endParaRPr lang="ru-RU" sz="1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73" name="object 47"/>
          <p:cNvSpPr/>
          <p:nvPr/>
        </p:nvSpPr>
        <p:spPr>
          <a:xfrm>
            <a:off x="540000" y="1369080"/>
            <a:ext cx="828000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Тестирование выполнено с использованием графов с 3-мя, 4-мя и 9-ю вершинами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74" name="object 48"/>
          <p:cNvSpPr/>
          <p:nvPr/>
        </p:nvSpPr>
        <p:spPr>
          <a:xfrm>
            <a:off x="548280" y="1801080"/>
            <a:ext cx="3915720" cy="7430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*Пример графа с 9-ю вершинами: красные ребра – алгоритм Крускала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синие ребра – алгоритм Прима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object 7"/>
          <p:cNvSpPr/>
          <p:nvPr/>
        </p:nvSpPr>
        <p:spPr>
          <a:xfrm>
            <a:off x="2713320" y="347760"/>
            <a:ext cx="4162680" cy="3783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24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Время работы алгоритмов</a:t>
            </a:r>
            <a:endParaRPr lang="ru-RU" sz="24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76" name="object 49"/>
          <p:cNvSpPr/>
          <p:nvPr/>
        </p:nvSpPr>
        <p:spPr>
          <a:xfrm>
            <a:off x="1387440" y="1404000"/>
            <a:ext cx="221256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Разреженные графы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77" name="object 50"/>
          <p:cNvSpPr/>
          <p:nvPr/>
        </p:nvSpPr>
        <p:spPr>
          <a:xfrm>
            <a:off x="5704200" y="1404000"/>
            <a:ext cx="1675800" cy="2563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2600" rIns="0" bIns="0" anchor="t">
            <a:spAutoFit/>
          </a:bodyPr>
          <a:p>
            <a:r>
              <a:rPr lang="en-US" sz="1600" b="1" strike="noStrike" spc="-21">
                <a:solidFill>
                  <a:srgbClr val="001B80"/>
                </a:solidFill>
                <a:latin typeface="Arial" panose="020B0604020202020204"/>
                <a:ea typeface="Microsoft YaHei" panose="020B0503020204020204" charset="-122"/>
              </a:rPr>
              <a:t>Плотные графы</a:t>
            </a:r>
            <a:endParaRPr lang="en-US" sz="16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graphicFrame>
        <p:nvGraphicFramePr>
          <p:cNvPr id="178" name="Диаграмма 177"/>
          <p:cNvGraphicFramePr/>
          <p:nvPr/>
        </p:nvGraphicFramePr>
        <p:xfrm>
          <a:off x="610560" y="1836000"/>
          <a:ext cx="3600000" cy="202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179" name="Диаграмма 178"/>
          <p:cNvGraphicFramePr/>
          <p:nvPr/>
        </p:nvGraphicFramePr>
        <p:xfrm>
          <a:off x="610560" y="4041720"/>
          <a:ext cx="3600000" cy="202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80" name="Диаграмма 179"/>
          <p:cNvGraphicFramePr/>
          <p:nvPr/>
        </p:nvGraphicFramePr>
        <p:xfrm>
          <a:off x="4750560" y="1834200"/>
          <a:ext cx="3600000" cy="202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1" name="Диаграмма 180"/>
          <p:cNvGraphicFramePr/>
          <p:nvPr/>
        </p:nvGraphicFramePr>
        <p:xfrm>
          <a:off x="4722120" y="4061520"/>
          <a:ext cx="3600000" cy="202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3378</Words>
  <Application>WPS Presentation</Application>
  <PresentationFormat/>
  <Paragraphs>161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10</vt:i4>
      </vt:variant>
    </vt:vector>
  </HeadingPairs>
  <TitlesOfParts>
    <vt:vector size="25" baseType="lpstr">
      <vt:lpstr>Arial</vt:lpstr>
      <vt:lpstr>SimSun</vt:lpstr>
      <vt:lpstr>Wingdings</vt:lpstr>
      <vt:lpstr>Arial</vt:lpstr>
      <vt:lpstr>Microsoft YaHei</vt:lpstr>
      <vt:lpstr>Times New Roman</vt:lpstr>
      <vt:lpstr>Symbol</vt:lpstr>
      <vt:lpstr>Times New Roman Cyr</vt:lpstr>
      <vt:lpstr>Times New Roman</vt:lpstr>
      <vt:lpstr>Symbol</vt:lpstr>
      <vt:lpstr>Liberation Serif;Times New Roman</vt:lpstr>
      <vt:lpstr>Euphorigenic</vt:lpstr>
      <vt:lpstr>Arial Unicode MS</vt:lpstr>
      <vt:lpstr>Тема Office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ФАКУЛЬТЕТЕ ВМК МГУ ИМ. М.В. ЛОМОНОСОВА</dc:title>
  <dc:creator>Berezin</dc:creator>
  <cp:lastModifiedBy>RITA</cp:lastModifiedBy>
  <cp:revision>426</cp:revision>
  <cp:lastPrinted>2113-01-01T00:00:00Z</cp:lastPrinted>
  <dcterms:created xsi:type="dcterms:W3CDTF">2000-12-25T11:02:00Z</dcterms:created>
  <dcterms:modified xsi:type="dcterms:W3CDTF">2025-10-10T09:37:54Z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Экран (4:3)</vt:lpwstr>
  </property>
  <property fmtid="{D5CDD505-2E9C-101B-9397-08002B2CF9AE}" pid="4" name="Slides">
    <vt:i4>4</vt:i4>
  </property>
  <property fmtid="{D5CDD505-2E9C-101B-9397-08002B2CF9AE}" pid="5" name="ICV">
    <vt:lpwstr>D8BB92B65B2E4D45925432E99B313D9A_12</vt:lpwstr>
  </property>
  <property fmtid="{D5CDD505-2E9C-101B-9397-08002B2CF9AE}" pid="6" name="KSOProductBuildVer">
    <vt:lpwstr>1049-12.2.0.21546</vt:lpwstr>
  </property>
</Properties>
</file>