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314" r:id="rId5"/>
    <p:sldId id="317" r:id="rId6"/>
    <p:sldId id="320" r:id="rId7"/>
    <p:sldId id="333" r:id="rId8"/>
    <p:sldId id="336" r:id="rId9"/>
    <p:sldId id="338" r:id="rId10"/>
    <p:sldId id="340" r:id="rId11"/>
    <p:sldId id="341" r:id="rId12"/>
    <p:sldId id="342" r:id="rId13"/>
    <p:sldId id="345" r:id="rId14"/>
    <p:sldId id="331" r:id="rId15"/>
  </p:sldIdLst>
  <p:sldSz cx="12192000" cy="6858000"/>
  <p:notesSz cx="6858000" cy="9144000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00CC"/>
    <a:srgbClr val="000000"/>
    <a:srgbClr val="0032CC"/>
    <a:srgbClr val="001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5" autoAdjust="0"/>
    <p:restoredTop sz="95400" autoAdjust="0"/>
  </p:normalViewPr>
  <p:slideViewPr>
    <p:cSldViewPr showGuides="1">
      <p:cViewPr varScale="1">
        <p:scale>
          <a:sx n="68" d="100"/>
          <a:sy n="68" d="100"/>
        </p:scale>
        <p:origin x="876" y="72"/>
      </p:cViewPr>
      <p:guideLst>
        <p:guide orient="horz" pos="1389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95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45F5-819C-455F-A7F2-AC7EA89080D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B1BC-69CE-4D88-94E2-BD1150788D2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90525" y="685800"/>
            <a:ext cx="605472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  <a:endParaRPr lang="ru-RU" alt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 Cyr" charset="0"/>
              </a:rPr>
              <a:t>06.02.02    About VMK faculty</a:t>
            </a:r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fld id="{27D87645-DD93-4C72-9A9A-C0000FE27758}" type="slidenum">
              <a:rPr lang="ru-RU" altLang="ru-RU">
                <a:solidFill>
                  <a:srgbClr val="000000"/>
                </a:solidFill>
                <a:latin typeface="Times New Roman Cyr" charset="0"/>
              </a:rPr>
            </a:fld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06.02.02    About VMK faculty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E097C45-5180-42FF-9AA5-9B5387514F9D}" type="slidenum">
              <a:rPr lang="ru-RU" altLang="ru-RU" smtClean="0"/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AA72-CE50-49CD-BCA3-9BE29BD2401A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B44A-C351-4B9E-A984-3DBB6ACE1930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510A-137C-47AA-814F-7707BAFB6636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2436" y="274643"/>
            <a:ext cx="2379133" cy="579913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4" y="274643"/>
            <a:ext cx="6938433" cy="5799137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1D64-A0AC-4B0B-9F38-109EEC1AF7CC}" type="datetime1">
              <a:rPr lang="ru-RU" altLang="ru-RU" smtClean="0"/>
            </a:fld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2011-DF65-474C-9957-3B2972673E2A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B47B-395A-44AF-9300-4E3D022AF158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0800" y="1981205"/>
            <a:ext cx="4658784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2787" y="1981205"/>
            <a:ext cx="4658783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1803-1760-4469-93F9-E4B4FCFB86DC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14C3-0184-4DA6-B667-5350C6FE36F1}" type="datetime1">
              <a:rPr lang="ru-RU" altLang="ru-RU" smtClean="0"/>
            </a:fld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4B62-E173-431F-B343-B3978A960B19}" type="datetime1">
              <a:rPr lang="ru-RU" altLang="ru-RU" smtClean="0"/>
            </a:fld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EEB4B82-9B2D-4433-BE99-CA2F27AED138}" type="datetime1">
              <a:rPr lang="ru-RU" altLang="ru-RU" smtClean="0"/>
            </a:fld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/>
              <a:t> / 17</a:t>
            </a:r>
            <a:endParaRPr lang="ru-RU" alt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82709" y="1412874"/>
            <a:ext cx="11473931" cy="489644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-24680" y="6384442"/>
            <a:ext cx="1320803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6D96-F954-414A-A79D-E829EF999170}" type="datetime1">
              <a:rPr lang="ru-RU" altLang="ru-RU" smtClean="0"/>
            </a:fld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10794242" y="6400805"/>
            <a:ext cx="1350430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600" b="0"/>
            </a:lvl1pPr>
            <a:lvl2pPr>
              <a:defRPr sz="3200" b="0"/>
            </a:lvl2pPr>
            <a:lvl3pPr>
              <a:defRPr sz="2800" b="0"/>
            </a:lvl3pPr>
            <a:lvl4pPr>
              <a:defRPr sz="2400" b="0"/>
            </a:lvl4pPr>
            <a:lvl5pPr>
              <a:defRPr sz="2000" b="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 b="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001DB-DFE1-4353-83AB-FF5873E54092}" type="datetime1">
              <a:rPr lang="ru-RU" altLang="ru-RU" smtClean="0"/>
            </a:fld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3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382709" y="6384442"/>
            <a:ext cx="132080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81184CEE-5D71-46DE-9D70-0043F1766535}" type="datetime1">
              <a:rPr lang="ru-RU" altLang="ru-RU" smtClean="0"/>
            </a:fld>
            <a:endParaRPr lang="ru-RU" alt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4655841" y="6400805"/>
            <a:ext cx="288032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ct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b="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r>
              <a:rPr lang="ru-RU" altLang="ru-RU" dirty="0"/>
              <a:t>© Факультет ВМК МГУ, 2024</a:t>
            </a:r>
            <a:endParaRPr lang="ru-RU" alt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841570" y="6400805"/>
            <a:ext cx="135043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 algn="r">
              <a:buClrTx/>
              <a:buFontTx/>
              <a:buNone/>
              <a:tabLst>
                <a:tab pos="0" algn="l"/>
                <a:tab pos="251460" algn="l"/>
                <a:tab pos="504190" algn="l"/>
                <a:tab pos="756920" algn="l"/>
                <a:tab pos="1009650" algn="l"/>
                <a:tab pos="1262380" algn="l"/>
                <a:tab pos="1515110" algn="l"/>
                <a:tab pos="1767840" algn="l"/>
                <a:tab pos="2020570" algn="l"/>
                <a:tab pos="2273300" algn="l"/>
                <a:tab pos="2526030" algn="l"/>
                <a:tab pos="2778760" algn="l"/>
                <a:tab pos="3031490" algn="l"/>
                <a:tab pos="3284220" algn="l"/>
                <a:tab pos="3536950" algn="l"/>
                <a:tab pos="3789680" algn="l"/>
                <a:tab pos="4042410" algn="l"/>
                <a:tab pos="4295140" algn="l"/>
                <a:tab pos="4547870" algn="l"/>
                <a:tab pos="4800600" algn="l"/>
                <a:tab pos="5052695" algn="l"/>
              </a:tabLst>
              <a:defRPr sz="1600" smtClean="0">
                <a:solidFill>
                  <a:srgbClr val="1000CC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 smtClean="0"/>
            </a:fld>
            <a:r>
              <a:rPr lang="ru-RU" altLang="ru-RU" dirty="0"/>
              <a:t> / 17</a:t>
            </a:r>
            <a:endParaRPr lang="ru-RU" altLang="ru-RU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3" y="1981205"/>
            <a:ext cx="952076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/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  <a:p>
            <a:pPr lvl="1"/>
            <a:r>
              <a:rPr lang="en-GB" altLang="ru-RU" dirty="0" err="1"/>
              <a:t>Второй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2"/>
            <a:r>
              <a:rPr lang="en-GB" altLang="ru-RU" dirty="0" err="1"/>
              <a:t>Третий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3"/>
            <a:r>
              <a:rPr lang="en-GB" altLang="ru-RU" dirty="0" err="1"/>
              <a:t>Четвёртый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Пятый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Шестой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  <a:p>
            <a:pPr lvl="4"/>
            <a:r>
              <a:rPr lang="en-GB" altLang="ru-RU" dirty="0" err="1"/>
              <a:t>Седьмой</a:t>
            </a:r>
            <a:r>
              <a:rPr lang="en-GB" altLang="ru-RU" dirty="0"/>
              <a:t> </a:t>
            </a:r>
            <a:r>
              <a:rPr lang="en-GB" altLang="ru-RU" dirty="0" err="1"/>
              <a:t>уровень</a:t>
            </a:r>
            <a:r>
              <a:rPr lang="en-GB" altLang="ru-RU" dirty="0"/>
              <a:t> </a:t>
            </a:r>
            <a:r>
              <a:rPr lang="en-GB" altLang="ru-RU" dirty="0" err="1"/>
              <a:t>структуры</a:t>
            </a:r>
            <a:endParaRPr lang="en-GB" altLang="ru-RU" dirty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35560" y="18257"/>
            <a:ext cx="8944646" cy="12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/>
          <a:lstStyle/>
          <a:p>
            <a:pPr lvl="0"/>
            <a:r>
              <a:rPr lang="en-GB" altLang="ru-RU" dirty="0" err="1"/>
              <a:t>Для</a:t>
            </a:r>
            <a:r>
              <a:rPr lang="en-GB" altLang="ru-RU" dirty="0"/>
              <a:t> </a:t>
            </a:r>
            <a:r>
              <a:rPr lang="en-GB" altLang="ru-RU" dirty="0" err="1"/>
              <a:t>правки</a:t>
            </a:r>
            <a:r>
              <a:rPr lang="en-GB" altLang="ru-RU" dirty="0"/>
              <a:t> </a:t>
            </a:r>
            <a:r>
              <a:rPr lang="en-GB" altLang="ru-RU" dirty="0" err="1"/>
              <a:t>текста</a:t>
            </a:r>
            <a:r>
              <a:rPr lang="en-GB" altLang="ru-RU" dirty="0"/>
              <a:t> </a:t>
            </a:r>
            <a:r>
              <a:rPr lang="en-GB" altLang="ru-RU" dirty="0" err="1"/>
              <a:t>заголовка</a:t>
            </a:r>
            <a:r>
              <a:rPr lang="en-GB" altLang="ru-RU" dirty="0"/>
              <a:t> </a:t>
            </a:r>
            <a:r>
              <a:rPr lang="en-GB" altLang="ru-RU" dirty="0" err="1"/>
              <a:t>щёлкните</a:t>
            </a:r>
            <a:r>
              <a:rPr lang="en-GB" altLang="ru-RU" dirty="0"/>
              <a:t> </a:t>
            </a:r>
            <a:r>
              <a:rPr lang="en-GB" altLang="ru-RU" dirty="0" err="1"/>
              <a:t>мышью</a:t>
            </a:r>
            <a:endParaRPr lang="en-GB" altLang="ru-RU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5"/>
            <a:ext cx="12192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pic>
        <p:nvPicPr>
          <p:cNvPr id="1032" name="Picture 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103" y="179207"/>
            <a:ext cx="648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2196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 b="1">
          <a:solidFill>
            <a:srgbClr val="3905CD"/>
          </a:solidFill>
          <a:latin typeface="+mj-lt"/>
          <a:ea typeface="+mj-ea"/>
          <a:cs typeface="+mj-cs"/>
        </a:defRPr>
      </a:lvl1pPr>
      <a:lvl2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2pPr>
      <a:lvl3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3pPr>
      <a:lvl4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4pPr>
      <a:lvl5pPr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5pPr>
      <a:lvl6pPr marL="1414780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6pPr>
      <a:lvl7pPr marL="1671955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7pPr>
      <a:lvl8pPr marL="1929130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8pPr>
      <a:lvl9pPr marL="2186305" indent="-128905" algn="l" defTabSz="25273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465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193040" indent="-193040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  <a:cs typeface="+mn-cs"/>
        </a:defRPr>
      </a:lvl1pPr>
      <a:lvl2pPr marL="417830" indent="-16065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2pPr>
      <a:lvl3pPr marL="64325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3pPr>
      <a:lvl4pPr marL="90043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4pPr>
      <a:lvl5pPr marL="115760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 b="0">
          <a:solidFill>
            <a:srgbClr val="3905CD"/>
          </a:solidFill>
          <a:latin typeface="+mn-lt"/>
          <a:ea typeface="+mn-ea"/>
        </a:defRPr>
      </a:lvl5pPr>
      <a:lvl6pPr marL="141478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6pPr>
      <a:lvl7pPr marL="167195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7pPr>
      <a:lvl8pPr marL="1929130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8pPr>
      <a:lvl9pPr marL="2186305" indent="-128905" algn="l" defTabSz="252730" rtl="0" eaLnBrk="0" fontAlgn="base" hangingPunct="0">
        <a:lnSpc>
          <a:spcPct val="89000"/>
        </a:lnSpc>
        <a:spcBef>
          <a:spcPts val="42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1125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ru.wikipedia.org/wiki/%D0%9A%D0%BE%D1%8D%D1%84%D1%84%D0%B8%D1%86%D0%B8%D0%B5%D0%BD%D1%82_%D0%9E%D1%82%D0%B8%D0%B0%D0%B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55440" y="116560"/>
            <a:ext cx="10081120" cy="79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840" tIns="25920" rIns="51840" bIns="25920" anchor="ctr" anchorCtr="1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  <a:endParaRPr lang="ru-RU" altLang="ru-RU" sz="28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МГУ имени М.В. Ломоносова</a:t>
            </a:r>
            <a:endParaRPr lang="ru-RU" altLang="ru-RU" sz="2800" b="1" dirty="0">
              <a:solidFill>
                <a:srgbClr val="00008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1" y="1772816"/>
            <a:ext cx="10706037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00" y="179285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1784" y="2257612"/>
            <a:ext cx="5328592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80"/>
                </a:solidFill>
              </a:rPr>
              <a:t>Большие языковые модели.</a:t>
            </a:r>
            <a:endParaRPr lang="ru-RU" altLang="ru-RU" sz="2000" b="1" dirty="0">
              <a:solidFill>
                <a:srgbClr val="000080"/>
              </a:solidFill>
            </a:endParaRPr>
          </a:p>
          <a:p>
            <a:pPr algn="ctr"/>
            <a:r>
              <a:rPr lang="ru-RU" altLang="ru-RU" sz="2000" b="1" dirty="0">
                <a:solidFill>
                  <a:srgbClr val="000080"/>
                </a:solidFill>
              </a:rPr>
              <a:t>Генерация текста на своих данных.</a:t>
            </a:r>
            <a:endParaRPr lang="ru-RU" altLang="ru-RU" sz="2000" b="1" dirty="0">
              <a:solidFill>
                <a:srgbClr val="000080"/>
              </a:solidFill>
            </a:endParaRPr>
          </a:p>
          <a:p>
            <a:pPr algn="ctr"/>
            <a:endParaRPr lang="ru-RU" sz="2000" b="1" dirty="0">
              <a:solidFill>
                <a:srgbClr val="000080"/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5399" y="1003375"/>
            <a:ext cx="10659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80"/>
                </a:solidFill>
              </a:rPr>
              <a:t>Программа профессиональной переподготовки</a:t>
            </a:r>
            <a:br>
              <a:rPr lang="ru-RU" altLang="ru-RU" sz="2200" b="1" dirty="0">
                <a:solidFill>
                  <a:srgbClr val="000080"/>
                </a:solidFill>
              </a:rPr>
            </a:br>
            <a:r>
              <a:rPr lang="ru-RU" altLang="ru-RU" sz="2200" b="1" dirty="0">
                <a:solidFill>
                  <a:srgbClr val="000080"/>
                </a:solidFill>
              </a:rPr>
              <a:t>«</a:t>
            </a:r>
            <a:r>
              <a:rPr lang="ru-RU" sz="2200" b="1" dirty="0">
                <a:solidFill>
                  <a:srgbClr val="000080"/>
                </a:solidFill>
              </a:rPr>
              <a:t>Искусственный интеллект и машинное обучение</a:t>
            </a:r>
            <a:r>
              <a:rPr lang="ru-RU" altLang="ru-RU" sz="2200" b="1" dirty="0">
                <a:solidFill>
                  <a:srgbClr val="000080"/>
                </a:solidFill>
              </a:rPr>
              <a:t>» </a:t>
            </a:r>
            <a:endParaRPr 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344" y="3990249"/>
            <a:ext cx="184731" cy="6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70032" y="893912"/>
            <a:ext cx="11700639" cy="546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45720" numCol="1" anchor="ctr" anchorCtr="0" compatLnSpc="1">
            <a:spAutoFit/>
          </a:bodyPr>
          <a:lstStyle>
            <a:lvl1pPr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Пайплайн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Arial" panose="020B0604020202020204" pitchFamily="34" charset="0"/>
                <a:ea typeface="Times New Roman" panose="02020603050405020304" pitchFamily="16" charset="0"/>
              </a:rPr>
              <a:t>1. Создаём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Arial" panose="020B0604020202020204" pitchFamily="34" charset="0"/>
                <a:ea typeface="Times New Roman" panose="02020603050405020304" pitchFamily="16" charset="0"/>
              </a:rPr>
              <a:t>ембеддинг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Arial" panose="020B0604020202020204" pitchFamily="34" charset="0"/>
                <a:ea typeface="Times New Roman" panose="02020603050405020304" pitchFamily="16" charset="0"/>
              </a:rPr>
              <a:t> вопроса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6" charset="0"/>
              </a:rPr>
              <a:t>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2. Считаем косинусный коэффициент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(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  <a:hlinkClick r:id="rId1"/>
              </a:rPr>
              <a:t>Коэффициент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  <a:hlinkClick r:id="rId1"/>
              </a:rPr>
              <a:t>Отиаи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)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между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эмбеддингом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вопроса и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эмбеддингами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, которые лежат в базе:</a:t>
            </a:r>
            <a:endParaRPr kumimoji="0" lang="en-US" altLang="ru-RU" sz="1600" b="1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Cambria" panose="02040503050406030204" pitchFamily="18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Пока что в базе у нас нету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эмбеддингов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, поэтому вектор с коэффициентами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Отиаи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пуст: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output:tensor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([])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3. Получаем ответ от модели, добавляем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ембеддинг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вопроса в базу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ембеддингов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, а ответ - в массив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answers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4271AE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answer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get_answer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info_prompt_less10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,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question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emb_database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torch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cat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((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emb_database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,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emb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),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0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answers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append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answer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print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f'Answer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from model: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{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answer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}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'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output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: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var(--colab-code-font-family)"/>
                <a:ea typeface="Times New Roman" panose="02020603050405020304" pitchFamily="16" charset="0"/>
                <a:cs typeface="Courier New" panose="02070309020205020404" pitchFamily="49" charset="0"/>
              </a:rPr>
              <a:t>Answer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var(--colab-code-font-family)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var(--colab-code-font-family)"/>
                <a:ea typeface="Times New Roman" panose="02020603050405020304" pitchFamily="16" charset="0"/>
                <a:cs typeface="Courier New" panose="02070309020205020404" pitchFamily="49" charset="0"/>
              </a:rPr>
              <a:t>from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var(--colab-code-font-family)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var(--colab-code-font-family)"/>
                <a:ea typeface="Times New Roman" panose="02020603050405020304" pitchFamily="16" charset="0"/>
                <a:cs typeface="Courier New" panose="02070309020205020404" pitchFamily="49" charset="0"/>
              </a:rPr>
              <a:t>model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var(--colab-code-font-family)"/>
                <a:ea typeface="Times New Roman" panose="02020603050405020304" pitchFamily="16" charset="0"/>
                <a:cs typeface="Courier New" panose="02070309020205020404" pitchFamily="49" charset="0"/>
              </a:rPr>
              <a:t>: Геологическое изучение участка, сейсморазведка.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var(--colab-code-font-family)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Как видим модель отвечает согласно переданному контексту. Зададим ещё один вопрос и посмотрим коэффициент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Отиаи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: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rgbClr val="4271AE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question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"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Какой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объем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работ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?"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b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emb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get_embedding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question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cos_sim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get_cos_sim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question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0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cos_sim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output:tensor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([0.5328])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Коэффициент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Отиаи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говорит, что новый вопрос не схож с предыдущими вопросами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(для двух одинаковых предложений коэффициент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Отиаи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равен 1).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344" y="3990249"/>
            <a:ext cx="184731" cy="6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384032" y="672225"/>
            <a:ext cx="5484194" cy="566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Courier New" panose="020703090202050204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Где находится участок работ?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Апрельский лицензионный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участк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Западной Сибири.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Courier New" panose="020703090202050204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Какие методы используются?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Методы обработки сейсморазведочных данных.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Courier New" panose="020703090202050204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Какой объем работ?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428 км2 и 130 км2.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Courier New" panose="020703090202050204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Какую модель надо получить?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Выход: 3D сейсмическая модель.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Courier New" panose="020703090202050204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Какая инверсия используется?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Акустическая и синхронная AVA-Az инверсия.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Courier New" panose="020703090202050204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Какие этапы работ?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1. Определение целей и объемов работ.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2. Изучение геологического строения участка.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3. Обработка сейсморазведочных данных.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4. Интерпретация сейсморазведочных данных.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5. Выполнение акустических и синхронных AVA-инверсий.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6. Определение не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Какую площадь надо обработать?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428 км2.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Какой граф обработки используется?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DATABASE: ВТИ-анизотропная глубинная миграция.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Какие данные учитываются?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Arial Unicode MS" panose="020B0604020202020204" charset="-122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 Unicode MS" panose="020B0604020202020204" charset="-122"/>
                <a:ea typeface="Times New Roman" panose="02020603050405020304" pitchFamily="16" charset="0"/>
                <a:cs typeface="Courier New" panose="02070309020205020404" pitchFamily="49" charset="0"/>
              </a:rPr>
              <a:t>MODEL: Данные сейсморазведочных работ.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0" y="1121686"/>
            <a:ext cx="5519936" cy="509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spAutoFit/>
          </a:bodyPr>
          <a:lstStyle>
            <a:lvl1pPr marL="193040" indent="-193040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0">
                <a:solidFill>
                  <a:srgbClr val="3905CD"/>
                </a:solidFill>
                <a:latin typeface="+mn-lt"/>
                <a:ea typeface="+mn-ea"/>
                <a:cs typeface="+mn-cs"/>
              </a:defRPr>
            </a:lvl1pPr>
            <a:lvl2pPr marL="417830" indent="-16065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0">
                <a:solidFill>
                  <a:srgbClr val="3905CD"/>
                </a:solidFill>
                <a:latin typeface="+mn-lt"/>
                <a:ea typeface="+mn-ea"/>
              </a:defRPr>
            </a:lvl2pPr>
            <a:lvl3pPr marL="643255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0">
                <a:solidFill>
                  <a:srgbClr val="3905CD"/>
                </a:solidFill>
                <a:latin typeface="+mn-lt"/>
                <a:ea typeface="+mn-ea"/>
              </a:defRPr>
            </a:lvl3pPr>
            <a:lvl4pPr marL="900430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0">
                <a:solidFill>
                  <a:srgbClr val="3905CD"/>
                </a:solidFill>
                <a:latin typeface="+mn-lt"/>
                <a:ea typeface="+mn-ea"/>
              </a:defRPr>
            </a:lvl4pPr>
            <a:lvl5pPr marL="1157605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400" b="0">
                <a:solidFill>
                  <a:srgbClr val="3905CD"/>
                </a:solidFill>
                <a:latin typeface="+mn-lt"/>
                <a:ea typeface="+mn-ea"/>
              </a:defRPr>
            </a:lvl5pPr>
            <a:lvl6pPr marL="1414780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6pPr>
            <a:lvl7pPr marL="1671955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7pPr>
            <a:lvl8pPr marL="1929130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8pPr>
            <a:lvl9pPr marL="2186305" indent="-128905" algn="l" defTabSz="252730" rtl="0" eaLnBrk="0" fontAlgn="base" hangingPunct="0">
              <a:lnSpc>
                <a:spcPct val="89000"/>
              </a:lnSpc>
              <a:spcBef>
                <a:spcPts val="42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1125" b="1">
                <a:solidFill>
                  <a:srgbClr val="3905CD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2400"/>
              </a:spcBef>
            </a:pPr>
            <a:r>
              <a:rPr lang="ru-RU" sz="1600" kern="0" dirty="0">
                <a:solidFill>
                  <a:srgbClr val="1000CC"/>
                </a:solidFill>
                <a:highlight>
                  <a:srgbClr val="FFFFFF"/>
                </a:highlight>
                <a:latin typeface="Times New Roman" panose="02020603050405020304" pitchFamily="16" charset="0"/>
                <a:ea typeface="Times New Roman" panose="02020603050405020304" pitchFamily="16" charset="0"/>
              </a:rPr>
              <a:t>Создаем список вопросов и обрабатываем:</a:t>
            </a:r>
            <a:endParaRPr lang="ru-RU" sz="1600" kern="0" dirty="0">
              <a:solidFill>
                <a:srgbClr val="1000CC"/>
              </a:solidFill>
              <a:highlight>
                <a:srgbClr val="FFFFFF"/>
              </a:highlight>
              <a:latin typeface="Times New Roman" panose="02020603050405020304" pitchFamily="16" charset="0"/>
              <a:ea typeface="Times New Roman" panose="02020603050405020304" pitchFamily="16" charset="0"/>
            </a:endParaRPr>
          </a:p>
          <a:p>
            <a:pPr>
              <a:spcBef>
                <a:spcPts val="2400"/>
              </a:spcBef>
            </a:pPr>
            <a:endParaRPr lang="ru-RU" sz="1800" kern="0" dirty="0">
              <a:highlight>
                <a:srgbClr val="FFFFFF"/>
              </a:highlight>
              <a:latin typeface="Times New Roman" panose="02020603050405020304" pitchFamily="16" charset="0"/>
              <a:ea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 err="1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questions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 = [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"Где находится участок работ?"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"Какие методы используются?"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"Какой объем работ?"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"Какую модель надо получить?"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"Какая инверсия используется?"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"Какие этапы работ?"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"Какую площадь надо обработать?"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"Какой граф обработки используется?"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800" kern="0" dirty="0">
                <a:solidFill>
                  <a:srgbClr val="A31515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"Какие данные учитываются?"</a:t>
            </a:r>
            <a:r>
              <a:rPr lang="ru-RU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0000"/>
                </a:solidFill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]</a:t>
            </a:r>
            <a:endParaRPr lang="ru-RU" sz="1800" kern="0" dirty="0"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kern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работы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highlight>
                  <a:srgbClr val="FFFFFF"/>
                </a:highlight>
              </a:rPr>
              <a:t>При </a:t>
            </a:r>
            <a:r>
              <a:rPr lang="ru-RU" sz="1600" b="1" dirty="0">
                <a:highlight>
                  <a:srgbClr val="FFFFFF"/>
                </a:highlight>
              </a:rPr>
              <a:t>дообучении</a:t>
            </a:r>
            <a:r>
              <a:rPr lang="ru-RU" sz="1600" dirty="0">
                <a:highlight>
                  <a:srgbClr val="FFFFFF"/>
                </a:highlight>
              </a:rPr>
              <a:t> модели ответы получаются общие.</a:t>
            </a:r>
            <a:endParaRPr lang="ru-RU" sz="1600" dirty="0"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b="0" i="0" dirty="0"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highlight>
                  <a:srgbClr val="FFFFFF"/>
                </a:highlight>
              </a:rPr>
              <a:t>Небольшое количество данных попадает в контекст из </a:t>
            </a:r>
            <a:r>
              <a:rPr lang="ru-RU" sz="1600" dirty="0" err="1">
                <a:highlight>
                  <a:srgbClr val="FFFFFF"/>
                </a:highlight>
              </a:rPr>
              <a:t>дообучающей</a:t>
            </a:r>
            <a:r>
              <a:rPr lang="ru-RU" sz="1600" dirty="0">
                <a:highlight>
                  <a:srgbClr val="FFFFFF"/>
                </a:highlight>
              </a:rPr>
              <a:t> выборки.</a:t>
            </a:r>
            <a:endParaRPr lang="ru-RU" sz="1600" dirty="0"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b="0" i="0" dirty="0"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highlight>
                  <a:srgbClr val="FFFFFF"/>
                </a:highlight>
              </a:rPr>
              <a:t>Необходим большой корпус данных для дообучения.</a:t>
            </a:r>
            <a:endParaRPr lang="ru-RU" sz="1600" dirty="0"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b="0" i="0" dirty="0"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highlight>
                  <a:srgbClr val="FFFFFF"/>
                </a:highlight>
              </a:rPr>
              <a:t>При использовании технологии </a:t>
            </a:r>
            <a:r>
              <a:rPr lang="en-US" sz="1600" b="1" dirty="0">
                <a:highlight>
                  <a:srgbClr val="FFFFFF"/>
                </a:highlight>
              </a:rPr>
              <a:t>RAG</a:t>
            </a:r>
            <a:r>
              <a:rPr lang="en-US" sz="1600" dirty="0">
                <a:highlight>
                  <a:srgbClr val="FFFFFF"/>
                </a:highlight>
              </a:rPr>
              <a:t> </a:t>
            </a:r>
            <a:r>
              <a:rPr lang="ru-RU" sz="1600" dirty="0">
                <a:highlight>
                  <a:srgbClr val="FFFFFF"/>
                </a:highlight>
              </a:rPr>
              <a:t>ответы получаются более точные.</a:t>
            </a:r>
            <a:endParaRPr lang="ru-RU" sz="1600" dirty="0"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b="0" i="0" dirty="0"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highlight>
                  <a:srgbClr val="FFFFFF"/>
                </a:highlight>
              </a:rPr>
              <a:t>Не всегда из передаваемого контекста может уловить смысл.</a:t>
            </a:r>
            <a:endParaRPr lang="ru-RU" sz="1600" dirty="0"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600" b="0" i="0" dirty="0">
              <a:effectLst/>
              <a:highlight>
                <a:srgbClr val="FFFFFF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>
                <a:highlight>
                  <a:srgbClr val="FFFFFF"/>
                </a:highlight>
              </a:rPr>
              <a:t>Может работать с меньшим набором данных.</a:t>
            </a:r>
            <a:endParaRPr lang="ru-RU" sz="1600" b="0" i="0" dirty="0">
              <a:effectLst/>
              <a:highlight>
                <a:srgbClr val="FFFFFF"/>
              </a:highligh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 глубокого обучения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t="22123"/>
          <a:stretch>
            <a:fillRect/>
          </a:stretch>
        </p:blipFill>
        <p:spPr>
          <a:xfrm>
            <a:off x="0" y="1124743"/>
            <a:ext cx="12192000" cy="52760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  <a:r>
              <a:rPr lang="en-US" dirty="0"/>
              <a:t>. </a:t>
            </a:r>
            <a:r>
              <a:rPr lang="ru-RU" dirty="0"/>
              <a:t>Вызов.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800" dirty="0"/>
              <a:t>		Большая база знаний, накопленная в Компании, по которой можно было бы осуществлять интуитивный поиск специализированной информации:</a:t>
            </a:r>
            <a:endParaRPr lang="ru-RU" sz="1800" dirty="0"/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/>
              <a:t>Различные отчеты по этапам геологоразведки и разработки.</a:t>
            </a:r>
            <a:endParaRPr lang="ru-RU" sz="1800" dirty="0"/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/>
              <a:t>Мануалы и инструкции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141903"/>
            <a:ext cx="1981318" cy="1006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1" y="4278314"/>
            <a:ext cx="2173489" cy="662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54" y="5253243"/>
            <a:ext cx="1225115" cy="1371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9" y="5226649"/>
            <a:ext cx="1954628" cy="13010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86" y="3299843"/>
            <a:ext cx="567507" cy="5675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97" y="3583596"/>
            <a:ext cx="774467" cy="7744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24" y="4371006"/>
            <a:ext cx="726200" cy="726200"/>
          </a:xfrm>
          <a:prstGeom prst="rect">
            <a:avLst/>
          </a:prstGeom>
        </p:spPr>
      </p:pic>
      <p:sp>
        <p:nvSpPr>
          <p:cNvPr id="25" name="Стрелка: вправо 24"/>
          <p:cNvSpPr/>
          <p:nvPr/>
        </p:nvSpPr>
        <p:spPr bwMode="auto">
          <a:xfrm>
            <a:off x="4151784" y="4509120"/>
            <a:ext cx="1152128" cy="43204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311" y="3956419"/>
            <a:ext cx="2537280" cy="14539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68" y="3192298"/>
            <a:ext cx="4221088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Поскольку обучение модели долго и дорого, было принято решение проверить возможности дообучения модели (</a:t>
            </a:r>
            <a:r>
              <a:rPr lang="en-US" dirty="0"/>
              <a:t>fine-tuning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и технологию </a:t>
            </a:r>
            <a:r>
              <a:rPr lang="en-US" dirty="0"/>
              <a:t>RAG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3168709"/>
            <a:ext cx="609834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3905CD"/>
                </a:solidFill>
                <a:latin typeface="+mn-lt"/>
                <a:ea typeface="+mn-ea"/>
              </a:rPr>
              <a:t>			</a:t>
            </a:r>
            <a:r>
              <a:rPr lang="ru-RU" sz="2000" b="1" dirty="0">
                <a:solidFill>
                  <a:srgbClr val="3905CD"/>
                </a:solidFill>
                <a:latin typeface="+mn-lt"/>
                <a:ea typeface="+mn-ea"/>
              </a:rPr>
              <a:t>Fine-</a:t>
            </a:r>
            <a:r>
              <a:rPr lang="ru-RU" sz="2000" b="1" dirty="0" err="1">
                <a:solidFill>
                  <a:srgbClr val="3905CD"/>
                </a:solidFill>
                <a:latin typeface="+mn-lt"/>
                <a:ea typeface="+mn-ea"/>
              </a:rPr>
              <a:t>Tuning</a:t>
            </a:r>
            <a:r>
              <a:rPr lang="ru-RU" sz="1400" dirty="0">
                <a:solidFill>
                  <a:srgbClr val="3905CD"/>
                </a:solidFill>
                <a:latin typeface="+mn-lt"/>
                <a:ea typeface="+mn-ea"/>
              </a:rPr>
              <a:t> </a:t>
            </a:r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r>
              <a:rPr lang="ru-RU" sz="1400" dirty="0">
                <a:solidFill>
                  <a:srgbClr val="3905CD"/>
                </a:solidFill>
                <a:latin typeface="+mn-lt"/>
                <a:ea typeface="+mn-ea"/>
              </a:rPr>
              <a:t>		</a:t>
            </a:r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r>
              <a:rPr lang="ru-RU" sz="1400" dirty="0">
                <a:solidFill>
                  <a:srgbClr val="3905CD"/>
                </a:solidFill>
                <a:latin typeface="+mn-lt"/>
                <a:ea typeface="+mn-ea"/>
              </a:rPr>
              <a:t>			</a:t>
            </a:r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r>
              <a:rPr lang="ru-RU" sz="1400" dirty="0">
                <a:solidFill>
                  <a:srgbClr val="3905CD"/>
                </a:solidFill>
                <a:latin typeface="+mn-lt"/>
                <a:ea typeface="+mn-ea"/>
              </a:rPr>
              <a:t>			Дообучение модели</a:t>
            </a:r>
            <a:endParaRPr lang="en-US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</p:txBody>
      </p:sp>
      <p:sp>
        <p:nvSpPr>
          <p:cNvPr id="7" name="Стрелка: вправо 6"/>
          <p:cNvSpPr/>
          <p:nvPr/>
        </p:nvSpPr>
        <p:spPr bwMode="auto">
          <a:xfrm rot="9967988">
            <a:off x="3897406" y="2368074"/>
            <a:ext cx="1516869" cy="40511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329" y="3097212"/>
            <a:ext cx="561434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905CD"/>
                </a:solidFill>
                <a:latin typeface="+mn-lt"/>
                <a:ea typeface="+mn-ea"/>
              </a:rPr>
              <a:t>Генерация с дополненной выборкой (RAG) </a:t>
            </a:r>
            <a:endParaRPr lang="ru-RU" sz="2000" b="1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r>
              <a:rPr lang="ru-RU" sz="1400" dirty="0">
                <a:solidFill>
                  <a:srgbClr val="3905CD"/>
                </a:solidFill>
                <a:latin typeface="+mn-lt"/>
                <a:ea typeface="+mn-ea"/>
              </a:rPr>
              <a:t>	</a:t>
            </a:r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  <a:p>
            <a:pPr algn="just"/>
            <a:r>
              <a:rPr lang="ru-RU" sz="1400" dirty="0">
                <a:solidFill>
                  <a:srgbClr val="3905CD"/>
                </a:solidFill>
                <a:latin typeface="+mn-lt"/>
                <a:ea typeface="+mn-ea"/>
              </a:rPr>
              <a:t>	Обращение к базе знаний</a:t>
            </a:r>
            <a:endParaRPr lang="ru-RU" sz="1400" dirty="0">
              <a:solidFill>
                <a:srgbClr val="3905CD"/>
              </a:solidFill>
              <a:latin typeface="+mn-lt"/>
              <a:ea typeface="+mn-ea"/>
            </a:endParaRPr>
          </a:p>
        </p:txBody>
      </p:sp>
      <p:sp>
        <p:nvSpPr>
          <p:cNvPr id="5" name="Стрелка: вправо 4"/>
          <p:cNvSpPr/>
          <p:nvPr/>
        </p:nvSpPr>
        <p:spPr bwMode="auto">
          <a:xfrm rot="917890">
            <a:off x="6665309" y="2416061"/>
            <a:ext cx="1453347" cy="40511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Файнтюнинг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449580">
              <a:lnSpc>
                <a:spcPts val="1425"/>
              </a:lnSpc>
              <a:spcAft>
                <a:spcPts val="800"/>
              </a:spcAft>
            </a:pP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Обучающий текст нарезается на случайные куски, которые составляются в последовательности из 1024 (2048 у </a:t>
            </a:r>
            <a:r>
              <a:rPr lang="en-US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GPT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-3) токенов разделяясь специальным &lt;|</a:t>
            </a:r>
            <a:r>
              <a:rPr lang="en-US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endoftext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|&gt; символом. Во время обучения, модель учится предсказывать (классифицировать) каждый токен в последовательности один за другим при помощь </a:t>
            </a:r>
            <a:r>
              <a:rPr lang="en-US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CrossEntropy</a:t>
            </a:r>
            <a:r>
              <a:rPr lang="en-US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Loss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.</a:t>
            </a:r>
            <a:endParaRPr lang="ru-RU" sz="1600" dirty="0">
              <a:solidFill>
                <a:srgbClr val="1000CC"/>
              </a:solidFill>
              <a:effectLst/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			Так как входная последовательность всегда заполнена до конца, </a:t>
            </a:r>
            <a:r>
              <a:rPr lang="en-US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padding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не используется. Но во время работы модели, длина входного текста может быть произвольной, поэтому надо явно указывать чем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паддить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(размечать) оставшиеся позиции. По умолчанию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использутеся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тот же &lt;|</a:t>
            </a:r>
            <a:r>
              <a:rPr lang="en-US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endoftext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|&gt;.</a:t>
            </a:r>
            <a:endParaRPr lang="ru-RU" sz="1600" dirty="0">
              <a:solidFill>
                <a:srgbClr val="1000CC"/>
              </a:solidFill>
              <a:effectLst/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pPr>
              <a:lnSpc>
                <a:spcPts val="1425"/>
              </a:lnSpc>
              <a:spcAft>
                <a:spcPts val="800"/>
              </a:spcAft>
            </a:pP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			В библиотеке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transformers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есть готовые инструменты для подготовки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датасета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и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даталодера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. На вход нужен всего лишь один .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txt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файл с обучающим текстом.</a:t>
            </a:r>
            <a:endParaRPr lang="ru-RU" sz="1600" dirty="0">
              <a:solidFill>
                <a:srgbClr val="1000CC"/>
              </a:solidFill>
              <a:effectLst/>
              <a:highlight>
                <a:srgbClr val="F7F7F7"/>
              </a:highlight>
              <a:latin typeface="Times New Roman" panose="02020603050405020304" pitchFamily="16" charset="0"/>
              <a:ea typeface="Calibri" panose="020F0502020204030204" pitchFamily="34" charset="0"/>
              <a:cs typeface="Times New Roman" panose="02020603050405020304" pitchFamily="16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628" y="3573016"/>
            <a:ext cx="6438091" cy="2460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1425"/>
              </a:lnSpc>
              <a:spcAft>
                <a:spcPts val="800"/>
              </a:spcAft>
            </a:pPr>
            <a:r>
              <a:rPr lang="ru-RU" sz="1600" dirty="0">
                <a:solidFill>
                  <a:srgbClr val="008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# Пример вероятностного </a:t>
            </a:r>
            <a:r>
              <a:rPr lang="ru-RU" sz="1600" dirty="0" err="1">
                <a:solidFill>
                  <a:srgbClr val="008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сэмплирвоания</a:t>
            </a:r>
            <a:r>
              <a:rPr lang="ru-RU" sz="1600" dirty="0">
                <a:solidFill>
                  <a:srgbClr val="008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 с ограничением</a:t>
            </a:r>
            <a:br>
              <a:rPr lang="ru-RU" sz="1600" dirty="0"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Calibri" panose="020F0502020204030204" pitchFamily="34" charset="0"/>
                <a:cs typeface="Times New Roman" panose="02020603050405020304" pitchFamily="16" charset="0"/>
              </a:rPr>
            </a:br>
            <a:r>
              <a:rPr lang="ru-RU" sz="160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text</a:t>
            </a:r>
            <a:r>
              <a:rPr lang="ru-RU" sz="160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 = </a:t>
            </a:r>
            <a:r>
              <a:rPr lang="ru-RU" sz="1600" dirty="0">
                <a:solidFill>
                  <a:srgbClr val="A31515"/>
                </a:solidFill>
                <a:effectLst/>
                <a:highlight>
                  <a:srgbClr val="F7F7F7"/>
                </a:highlight>
                <a:latin typeface="Courier New" panose="02070309020205020404" pitchFamily="49" charset="0"/>
                <a:ea typeface="Times New Roman" panose="02020603050405020304" pitchFamily="16" charset="0"/>
                <a:cs typeface="Times New Roman" panose="02020603050405020304" pitchFamily="16" charset="0"/>
              </a:rPr>
              <a:t>"Напиши геологическое задание для апрельского участка\n"</a:t>
            </a:r>
            <a:br>
              <a:rPr lang="ru-RU" sz="2800" dirty="0">
                <a:effectLst/>
                <a:highlight>
                  <a:srgbClr val="F7F7F7"/>
                </a:highlight>
                <a:latin typeface="Times New Roman" panose="02020603050405020304" pitchFamily="16" charset="0"/>
                <a:ea typeface="Calibri" panose="020F0502020204030204" pitchFamily="34" charset="0"/>
                <a:cs typeface="Times New Roman" panose="02020603050405020304" pitchFamily="16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979054" y="1028137"/>
            <a:ext cx="10233892" cy="5586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Геологическое задание для Апрельского участка Цель: Определить геологическое строение и оценить минеральный потенциал Апрельского участка.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Обзор участка: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Апрельский участок расположен в северо-восточной углу Западной Сибири.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Участок охватывает территорию площадью около 428 квадратных километров.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Доступ к участку осуществляется по дороге от Брума до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Куннанурры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, которая пересекает северо-западную часть участка.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Геологическое картографирование: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Провести детальное геологическое картографирование участка в масштабе 1:25 000.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Идентифицировать и определить литологические единицы, контакты и структуры.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Создать геологическую карту с соответствующей легендой.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Петрография и минералогия: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Собрать образцы пород для петрографических исследований.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Определить минеральный состав, текстуру и структуру пород.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Комплексный анализ данных ГИС, ПГИ, ГДИС Геохимия: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Собрать образцы пород для геохимического анализа.-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Провести анализ основных, второстепенных и редких элементов.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Интерпретировать геохимические данные для определения геохимических аномалий и потенциальных минерализаций. Структурная геология: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Провести структурно-тектонические исследования для определения ориентации, характера и последовательности развития геологических структур.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Использовать спутниковые снимки, аэрофотоснимки и полевые данные для создания структурной карты.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Оценить структурный контроль минерализации и определить перспективные зоны для дальнейших исследований. Минеральный потенциал: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На основе геологических, петрографических, минералогических, геохимических и структурных данных оценить минеральный потенциал участка.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- Определить перспективные районы для конкретных типов минерализации, таких как золото, медь, свинцово-цинковые руды.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Отчетность:</a:t>
            </a:r>
            <a:endParaRPr lang="ru-RU" altLang="ru-RU" sz="1200" dirty="0">
              <a:solidFill>
                <a:srgbClr val="212121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Составить подробный отчет, включающий: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Геологическую карту и легенду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Петрографические и минералогические отчеты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Геохимические данные и интерпретации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Структурные карты и анализ 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Оценку минерального потенциала 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Рекомендации для дальнейших исследований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по дообучению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5261" y="2203135"/>
            <a:ext cx="12126739" cy="24145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Общие ответы из модели.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1000CC"/>
                </a:solidFill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Использование знаний модели.</a:t>
            </a:r>
            <a:endParaRPr lang="ru-RU" altLang="ru-RU" sz="2000" dirty="0">
              <a:solidFill>
                <a:srgbClr val="1000CC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1000CC"/>
                </a:solidFill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Лишь небольшое количество ответов взято из обучающего контекста.</a:t>
            </a:r>
            <a:endParaRPr lang="ru-RU" altLang="ru-RU" sz="2000" dirty="0">
              <a:solidFill>
                <a:srgbClr val="1000CC"/>
              </a:solidFill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Необходимо </a:t>
            </a:r>
            <a:r>
              <a:rPr lang="ru-RU" altLang="ru-RU" sz="2000" dirty="0">
                <a:solidFill>
                  <a:srgbClr val="1000CC"/>
                </a:solidFill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гораздо больше данных для дообучения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85244" y="1177060"/>
            <a:ext cx="9195131" cy="17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С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Hugging face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возьмем модель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saiga_mistral_7b_lora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Загружаем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"sentence-transformers/all-MiniLM-L6-v2"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для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получения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ембеддингов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.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8E908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# Load model from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HuggingFace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Hub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sent_tokenizer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AutoTokenizer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from_pretrained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'sentence-transformers/all-MiniLM-L6-v2'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sent_model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AutoModel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from_pretrained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718C00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'sentence-transformers/all-MiniLM-L6-v2'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4136" y="2835951"/>
            <a:ext cx="10491205" cy="253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ru-RU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1000CC"/>
                </a:solidFill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Ф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ункция для получения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эмбеддингов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. На вход подаём строку, на выходе получаем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torch.tensor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 размерностью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(1, 384):</a:t>
            </a:r>
            <a:endParaRPr kumimoji="0" lang="en-US" altLang="ru-RU" sz="1600" b="1" i="0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Times New Roman" panose="02020603050405020304" pitchFamily="16" charset="0"/>
              <a:ea typeface="Cambria" panose="02040503050406030204" pitchFamily="18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8959A8"/>
              </a:solidFill>
              <a:effectLst/>
              <a:latin typeface="Consolas" panose="020B0609020204030204" pitchFamily="49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8959A8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def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get_embedding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sentence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):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   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  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#Mean Pooling - Take attention mask into account for correct averaging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8959A8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def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_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mean_pooling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model_output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,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attention_mask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):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      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token_embeddings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model_output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[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0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]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#First element of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model_output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8E908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contains all token embeddings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      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input_mask_expanded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attention_mask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unsqueeze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-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1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).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expand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token_embeddings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size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()).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float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()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     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rgbClr val="8959A8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return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torch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sum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token_embeddings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*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input_mask_expanded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,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1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/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torch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clamp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input_mask_expanded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.</a:t>
            </a:r>
            <a:r>
              <a:rPr kumimoji="0" lang="en-US" altLang="ru-RU" sz="1200" b="0" i="0" u="none" strike="noStrike" cap="none" normalizeH="0" baseline="0" dirty="0" err="1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sum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(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1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),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271AE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min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4D4D4C"/>
                </a:solidFill>
                <a:effectLst/>
                <a:latin typeface="Consolas" panose="020B0609020204030204" pitchFamily="49" charset="0"/>
                <a:ea typeface="Cambria" panose="02040503050406030204" pitchFamily="18" charset="0"/>
                <a:cs typeface="Courier New" panose="02070309020205020404" pitchFamily="49" charset="0"/>
              </a:rPr>
              <a:t>=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F5871F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1e-9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)</a:t>
            </a:r>
            <a:b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650" y="5479032"/>
            <a:ext cx="108430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1600" dirty="0">
                <a:solidFill>
                  <a:srgbClr val="1000CC"/>
                </a:solidFill>
                <a:effectLst/>
                <a:highlight>
                  <a:srgbClr val="FFFFFF"/>
                </a:highlight>
                <a:latin typeface="Times New Roman" panose="02020603050405020304" pitchFamily="16" charset="0"/>
                <a:ea typeface="Times New Roman" panose="02020603050405020304" pitchFamily="16" charset="0"/>
              </a:rPr>
              <a:t>Создаём базу для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FFFFF"/>
                </a:highlight>
                <a:latin typeface="Times New Roman" panose="02020603050405020304" pitchFamily="16" charset="0"/>
                <a:ea typeface="Times New Roman" panose="02020603050405020304" pitchFamily="16" charset="0"/>
              </a:rPr>
              <a:t>эмбеддингов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FFFFF"/>
                </a:highlight>
                <a:latin typeface="Times New Roman" panose="02020603050405020304" pitchFamily="16" charset="0"/>
                <a:ea typeface="Times New Roman" panose="02020603050405020304" pitchFamily="16" charset="0"/>
              </a:rPr>
              <a:t>. В работе использован </a:t>
            </a:r>
            <a:r>
              <a:rPr lang="ru-RU" sz="1600" dirty="0" err="1">
                <a:solidFill>
                  <a:srgbClr val="1000CC"/>
                </a:solidFill>
                <a:effectLst/>
                <a:highlight>
                  <a:srgbClr val="FFFFFF"/>
                </a:highlight>
                <a:latin typeface="Times New Roman" panose="02020603050405020304" pitchFamily="16" charset="0"/>
                <a:ea typeface="Times New Roman" panose="02020603050405020304" pitchFamily="16" charset="0"/>
              </a:rPr>
              <a:t>torch.tensor</a:t>
            </a:r>
            <a:r>
              <a:rPr lang="ru-RU" sz="1600" dirty="0">
                <a:solidFill>
                  <a:srgbClr val="1000CC"/>
                </a:solidFill>
                <a:effectLst/>
                <a:highlight>
                  <a:srgbClr val="FFFFFF"/>
                </a:highlight>
                <a:latin typeface="Times New Roman" panose="02020603050405020304" pitchFamily="16" charset="0"/>
                <a:ea typeface="Times New Roman" panose="02020603050405020304" pitchFamily="16" charset="0"/>
              </a:rPr>
              <a:t>.</a:t>
            </a:r>
            <a:endParaRPr lang="ru-RU" sz="1600" dirty="0">
              <a:solidFill>
                <a:srgbClr val="1000CC"/>
              </a:solidFill>
              <a:effectLst/>
              <a:highlight>
                <a:srgbClr val="FFFFFF"/>
              </a:highlight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</a:t>
            </a:r>
            <a:r>
              <a:rPr lang="ru-RU" dirty="0"/>
              <a:t>. Описание передаваемого текста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© Факультет ВМК МГУ, 2024</a:t>
            </a:r>
            <a:endParaRPr lang="ru-RU" alt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1344" y="3990249"/>
            <a:ext cx="184731" cy="6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90189" y="1851693"/>
            <a:ext cx="12011622" cy="3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ru-RU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6" charset="0"/>
              <a:ea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user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Times New Roman" panose="02020603050405020304" pitchFamily="16" charset="0"/>
                <a:ea typeface="Times New Roman" panose="02020603050405020304" pitchFamily="16" charset="0"/>
                <a:cs typeface="Times New Roman" panose="02020603050405020304" pitchFamily="16" charset="0"/>
              </a:rPr>
              <a:t>: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Целевое назначение работ, объем работ, пространственные границы участка.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Детальное изучение геологического строения Апрельского лицензионного участка с целью геометризации и подготовки к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бурению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 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нефтегазоперспективных объектов.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Выполнение обработки материалов сейсморазведочных работ МОГТ-3D с интерпретационным сопровождением по методике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Well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Driven 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Seismic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на Апрельском лицензионном участке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ОАО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«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РИТЭК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urier New" panose="020703090202050204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»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в Западной Сибири: Обработка материалов полевых 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широкоазимутальных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сейсмических исследований МОГТ-3D в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объеме 428 км2 сезона 2014-15 гг.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по графу VTI- и HTI-анизотропной глубинной миграции до суммирования, пригодных для выполнения акустической,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синхронной AVA и синхронной азимутальной AVA-Az инверсий частичных сумм. 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Переобработка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 данных МОГТ-3D в объеме 130 км2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сезона 2009-10 гг. по графу VTI-анизотропной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глубинной миграции до суммирования, пригодных для выполнения акустической и синхронной AVA инверсий частичных сумм. </a:t>
            </a:r>
            <a:endParaRPr kumimoji="0" lang="en-US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Consolas" panose="020B0609020204030204" pitchFamily="49" charset="0"/>
              <a:ea typeface="Times New Roman" panose="02020603050405020304" pitchFamily="16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{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question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}\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nbot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  <a:latin typeface="Consolas" panose="020B0609020204030204" pitchFamily="49" charset="0"/>
                <a:ea typeface="Times New Roman" panose="02020603050405020304" pitchFamily="16" charset="0"/>
                <a:cs typeface="Courier New" panose="02070309020205020404" pitchFamily="49" charset="0"/>
              </a:rPr>
              <a:t>: Вот ответ на ваш вопрос длиной не более 10 слов:")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1000CC"/>
                </a:solidFill>
                <a:effectLst/>
              </a:rPr>
              <a:t> </a:t>
            </a:r>
            <a:endParaRPr kumimoji="0" lang="ru-RU" altLang="ru-RU" sz="1400" b="0" i="1" u="none" strike="noStrike" cap="none" normalizeH="0" baseline="0" dirty="0">
              <a:ln>
                <a:noFill/>
              </a:ln>
              <a:solidFill>
                <a:srgbClr val="1000CC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8514</Words>
  <Application>WPS Presentation</Application>
  <PresentationFormat>Широкоэкранный</PresentationFormat>
  <Paragraphs>217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Microsoft YaHei</vt:lpstr>
      <vt:lpstr>Times New Roman Cyr</vt:lpstr>
      <vt:lpstr>Segoe UI</vt:lpstr>
      <vt:lpstr>Calibri</vt:lpstr>
      <vt:lpstr>Courier New</vt:lpstr>
      <vt:lpstr>Consolas</vt:lpstr>
      <vt:lpstr>Cambria</vt:lpstr>
      <vt:lpstr>var(--colab-code-font-family)</vt:lpstr>
      <vt:lpstr>Euphorigenic</vt:lpstr>
      <vt:lpstr>Arial Unicode MS</vt:lpstr>
      <vt:lpstr>Тема Office</vt:lpstr>
      <vt:lpstr>PowerPoint 演示文稿</vt:lpstr>
      <vt:lpstr>История глубокого обучения</vt:lpstr>
      <vt:lpstr>Задачи. Вызов.</vt:lpstr>
      <vt:lpstr>Постановка задачи</vt:lpstr>
      <vt:lpstr>Файнтюнинг</vt:lpstr>
      <vt:lpstr># Пример вероятностного сэмплирвоания с ограничением text = "Напиши геологическое задание для апрельского участка\n" </vt:lpstr>
      <vt:lpstr>Выводы по дообучению</vt:lpstr>
      <vt:lpstr>RAG</vt:lpstr>
      <vt:lpstr>RAG. Описание передаваемого текста</vt:lpstr>
      <vt:lpstr>RAG</vt:lpstr>
      <vt:lpstr>RAG</vt:lpstr>
      <vt:lpstr>Результаты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Berezin</dc:creator>
  <cp:lastModifiedBy>RITA</cp:lastModifiedBy>
  <cp:revision>351</cp:revision>
  <cp:lastPrinted>2113-01-01T00:00:00Z</cp:lastPrinted>
  <dcterms:created xsi:type="dcterms:W3CDTF">2000-12-25T11:02:00Z</dcterms:created>
  <dcterms:modified xsi:type="dcterms:W3CDTF">2025-10-10T09:52:19Z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B3127BD4C7364F6BAC01667085DE3BF0_12</vt:lpwstr>
  </property>
  <property fmtid="{D5CDD505-2E9C-101B-9397-08002B2CF9AE}" pid="3" name="KSOProductBuildVer">
    <vt:lpwstr>1049-12.2.0.21546</vt:lpwstr>
  </property>
</Properties>
</file>