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256" r:id="rId3"/>
    <p:sldId id="314" r:id="rId5"/>
    <p:sldId id="315" r:id="rId6"/>
    <p:sldId id="317" r:id="rId7"/>
    <p:sldId id="319" r:id="rId8"/>
    <p:sldId id="320" r:id="rId9"/>
    <p:sldId id="321" r:id="rId10"/>
    <p:sldId id="322" r:id="rId11"/>
    <p:sldId id="324" r:id="rId12"/>
    <p:sldId id="313" r:id="rId13"/>
    <p:sldId id="325" r:id="rId14"/>
    <p:sldId id="318" r:id="rId15"/>
    <p:sldId id="323" r:id="rId16"/>
  </p:sldIdLst>
  <p:sldSz cx="12192000" cy="6858000"/>
  <p:notesSz cx="6858000" cy="9144000"/>
  <p:defaultTextStyle>
    <a:defPPr>
      <a:defRPr lang="en-GB"/>
    </a:defPPr>
    <a:lvl1pPr algn="l" defTabSz="44958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1pPr>
    <a:lvl2pPr marL="742950" indent="-285750" algn="l" defTabSz="44958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2pPr>
    <a:lvl3pPr marL="1143000" indent="-228600" algn="l" defTabSz="44958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3pPr>
    <a:lvl4pPr marL="1600200" indent="-228600" algn="l" defTabSz="44958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4pPr>
    <a:lvl5pPr marL="2057400" indent="-228600" algn="l" defTabSz="44958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Федотов Михаил" initials="Ф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000CC"/>
    <a:srgbClr val="000000"/>
    <a:srgbClr val="0032CC"/>
    <a:srgbClr val="001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5" autoAdjust="0"/>
    <p:restoredTop sz="95400" autoAdjust="0"/>
  </p:normalViewPr>
  <p:slideViewPr>
    <p:cSldViewPr showGuides="1">
      <p:cViewPr varScale="1">
        <p:scale>
          <a:sx n="83" d="100"/>
          <a:sy n="83" d="100"/>
        </p:scale>
        <p:origin x="754" y="82"/>
      </p:cViewPr>
      <p:guideLst>
        <p:guide orient="horz" pos="1389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1958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045F5-819C-455F-A7F2-AC7EA89080D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DB1BC-69CE-4D88-94E2-BD1150788D2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7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8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9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0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2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3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4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5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6" name="Text Box 15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7" name="Text Box 16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8" name="Rectangle 1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0525" y="685800"/>
            <a:ext cx="6054725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66" name="Rectangle 18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06975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endParaRPr lang="ru-RU" altLang="ru-RU" noProof="0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495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/>
          <a:lstStyle>
            <a:lvl1pPr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200" smtClean="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defRPr>
            </a:lvl1pPr>
          </a:lstStyle>
          <a:p>
            <a:pPr>
              <a:defRPr/>
            </a:pPr>
            <a:r>
              <a:rPr lang="ru-RU" altLang="ru-RU"/>
              <a:t>06.02.02    About VMK faculty</a:t>
            </a:r>
            <a:endParaRPr lang="ru-RU" altLang="ru-RU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495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/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200" smtClean="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defRPr>
            </a:lvl1pPr>
          </a:lstStyle>
          <a:p>
            <a:pPr>
              <a:defRPr/>
            </a:pPr>
            <a:fld id="{2E097C45-5180-42FF-9AA5-9B5387514F9D}" type="slidenum">
              <a:rPr lang="ru-RU" altLang="ru-RU"/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marL="742950" indent="-28575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marL="11430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marL="16002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marL="20574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9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  <a:latin typeface="Times New Roman Cyr" charset="0"/>
              </a:rPr>
              <a:t>06.02.02    About VMK faculty</a:t>
            </a:r>
            <a:endParaRPr lang="ru-RU" altLang="ru-RU">
              <a:solidFill>
                <a:srgbClr val="000000"/>
              </a:solidFill>
              <a:latin typeface="Times New Roman Cyr" charset="0"/>
            </a:endParaRPr>
          </a:p>
        </p:txBody>
      </p:sp>
      <p:sp>
        <p:nvSpPr>
          <p:cNvPr id="21507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fld id="{27D87645-DD93-4C72-9A9A-C0000FE27758}" type="slidenum">
              <a:rPr lang="ru-RU" altLang="ru-RU">
                <a:solidFill>
                  <a:srgbClr val="000000"/>
                </a:solidFill>
                <a:latin typeface="Times New Roman Cyr" charset="0"/>
              </a:rPr>
            </a:fld>
            <a:endParaRPr lang="ru-RU" altLang="ru-RU">
              <a:solidFill>
                <a:srgbClr val="000000"/>
              </a:solidFill>
              <a:latin typeface="Times New Roman Cyr" charset="0"/>
            </a:endParaRPr>
          </a:p>
        </p:txBody>
      </p:sp>
      <p:sp>
        <p:nvSpPr>
          <p:cNvPr id="21508" name="Text Box 1"/>
          <p:cNvSpPr txBox="1">
            <a:spLocks noChangeArrowheads="1"/>
          </p:cNvSpPr>
          <p:nvPr/>
        </p:nvSpPr>
        <p:spPr bwMode="auto">
          <a:xfrm>
            <a:off x="0" y="8686800"/>
            <a:ext cx="29606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rPr>
              <a:t>06.02.02    About VMK faculty</a:t>
            </a:r>
            <a:endParaRPr lang="ru-RU" altLang="ru-RU" sz="1200">
              <a:solidFill>
                <a:srgbClr val="000000"/>
              </a:solidFill>
              <a:latin typeface="Times New Roman Cyr" charset="0"/>
              <a:cs typeface="Segoe UI" panose="020B0502040204020203" charset="0"/>
            </a:endParaRP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606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algn="r">
              <a:buClrTx/>
              <a:buFontTx/>
              <a:buNone/>
            </a:pPr>
            <a:fld id="{BFC2B043-341F-4FE6-8F59-FFCC3D6E6F2C}" type="slidenum"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rPr>
            </a:fld>
            <a:endParaRPr lang="ru-RU" altLang="ru-RU" sz="1200">
              <a:solidFill>
                <a:srgbClr val="000000"/>
              </a:solidFill>
              <a:latin typeface="Times New Roman Cyr" charset="0"/>
              <a:cs typeface="Segoe UI" panose="020B0502040204020203" charset="0"/>
            </a:endParaRP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0" y="868680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rPr>
              <a:t>06.02.02    About VMK faculty</a:t>
            </a:r>
            <a:endParaRPr lang="ru-RU" altLang="ru-RU" sz="1200">
              <a:solidFill>
                <a:srgbClr val="000000"/>
              </a:solidFill>
              <a:latin typeface="Times New Roman Cyr" charset="0"/>
              <a:cs typeface="Segoe UI" panose="020B0502040204020203" charset="0"/>
            </a:endParaRPr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algn="r">
              <a:buClrTx/>
              <a:buFontTx/>
              <a:buNone/>
            </a:pPr>
            <a:fld id="{9FBA2EA1-59FB-47E3-AF77-F63A32EF3879}" type="slidenum"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rPr>
            </a:fld>
            <a:endParaRPr lang="ru-RU" altLang="ru-RU" sz="1200">
              <a:solidFill>
                <a:srgbClr val="000000"/>
              </a:solidFill>
              <a:latin typeface="Times New Roman Cyr" charset="0"/>
              <a:cs typeface="Segoe UI" panose="020B0502040204020203" charset="0"/>
            </a:endParaRPr>
          </a:p>
        </p:txBody>
      </p:sp>
      <p:sp>
        <p:nvSpPr>
          <p:cNvPr id="21512" name="Text Box 5"/>
          <p:cNvSpPr txBox="1">
            <a:spLocks noChangeArrowheads="1"/>
          </p:cNvSpPr>
          <p:nvPr/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rPr>
              <a:t>06.02.02    About VMK faculty</a:t>
            </a:r>
            <a:endParaRPr lang="ru-RU" altLang="ru-RU" sz="1200">
              <a:solidFill>
                <a:srgbClr val="000000"/>
              </a:solidFill>
              <a:latin typeface="Times New Roman Cyr" charset="0"/>
              <a:cs typeface="Segoe UI" panose="020B0502040204020203" charset="0"/>
            </a:endParaRPr>
          </a:p>
        </p:txBody>
      </p:sp>
      <p:sp>
        <p:nvSpPr>
          <p:cNvPr id="21513" name="Text Box 6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algn="r">
              <a:buClrTx/>
              <a:buFontTx/>
              <a:buNone/>
            </a:pPr>
            <a:fld id="{0DE57C3F-E652-49D6-96DD-2B4D87A2A26C}" type="slidenum"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rPr>
            </a:fld>
            <a:endParaRPr lang="ru-RU" altLang="ru-RU" sz="1200">
              <a:solidFill>
                <a:srgbClr val="000000"/>
              </a:solidFill>
              <a:latin typeface="Times New Roman Cyr" charset="0"/>
              <a:cs typeface="Segoe UI" panose="020B0502040204020203" charset="0"/>
            </a:endParaRPr>
          </a:p>
        </p:txBody>
      </p:sp>
      <p:sp>
        <p:nvSpPr>
          <p:cNvPr id="21514" name="Rectangle 7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5" name="Text Box 8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06.02.02    About VMK faculty</a:t>
            </a: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E097C45-5180-42FF-9AA5-9B5387514F9D}" type="slidenum">
              <a:rPr lang="ru-RU" altLang="ru-RU" smtClean="0"/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06.02.02    About VMK faculty</a:t>
            </a: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E097C45-5180-42FF-9AA5-9B5387514F9D}" type="slidenum">
              <a:rPr lang="ru-RU" altLang="ru-RU" smtClean="0"/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06.02.02    About VMK faculty</a:t>
            </a: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E097C45-5180-42FF-9AA5-9B5387514F9D}" type="slidenum">
              <a:rPr lang="ru-RU" altLang="ru-RU" smtClean="0"/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ru-RU" dirty="0"/>
              <a:t>Образец подзаголовка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AA72-CE50-49CD-BCA3-9BE29BD2401A}" type="datetime1">
              <a:rPr lang="ru-RU" altLang="ru-RU" smtClean="0"/>
            </a:fld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9DEAF-70A3-4DF2-9638-AC5493C2FDF0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ct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 smtClean="0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00" b="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FB44A-C351-4B9E-A984-3DBB6ACE1930}" type="datetime1">
              <a:rPr lang="ru-RU" altLang="ru-RU" smtClean="0"/>
            </a:fld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A17D0-1B48-4A90-A0B9-C9B597C8B8B0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ct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 smtClean="0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F510A-137C-47AA-814F-7707BAFB6636}" type="datetime1">
              <a:rPr lang="ru-RU" altLang="ru-RU" smtClean="0"/>
            </a:fld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FE6E0-B29F-4C34-8EA9-4C6E7168153A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ct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 smtClean="0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62436" y="274643"/>
            <a:ext cx="2379133" cy="5799137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20804" y="274643"/>
            <a:ext cx="6938433" cy="5799137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A1D64-A0AC-4B0B-9F38-109EEC1AF7CC}" type="datetime1">
              <a:rPr lang="ru-RU" altLang="ru-RU" smtClean="0"/>
            </a:fld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3479F-7A0A-4420-BC74-CA0E4A5971F3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ct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 smtClean="0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82011-DF65-474C-9957-3B2972673E2A}" type="datetime1">
              <a:rPr lang="ru-RU" altLang="ru-RU" smtClean="0"/>
            </a:fld>
            <a:endParaRPr lang="ru-RU" alt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© Факультет ВМК МГУ, 2024</a:t>
            </a: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1FCD-F50E-4949-84F3-96E59F47F368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9B47B-395A-44AF-9300-4E3D022AF158}" type="datetime1">
              <a:rPr lang="ru-RU" altLang="ru-RU" smtClean="0"/>
            </a:fld>
            <a:endParaRPr lang="ru-RU" alt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/>
              <a:t>© Факультет ВМК МГУ, 2024</a:t>
            </a: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6A179-4E58-4363-8009-CF356D0A5036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20800" y="1981205"/>
            <a:ext cx="4658784" cy="409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2787" y="1981205"/>
            <a:ext cx="4658783" cy="409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A1803-1760-4469-93F9-E4B4FCFB86DC}" type="datetime1">
              <a:rPr lang="ru-RU" altLang="ru-RU" smtClean="0"/>
            </a:fld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FEFBE-035E-4CF5-B0DC-127EE2CB03D8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ct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 dirty="0" smtClean="0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014C3-0184-4DA6-B667-5350C6FE36F1}" type="datetime1">
              <a:rPr lang="ru-RU" altLang="ru-RU" smtClean="0"/>
            </a:fld>
            <a:endParaRPr lang="ru-RU" altLang="ru-RU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B592A-63D9-40AB-94E4-3C5F23772A2D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ct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 smtClean="0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E4B62-E173-431F-B343-B3978A960B19}" type="datetime1">
              <a:rPr lang="ru-RU" altLang="ru-RU" smtClean="0"/>
            </a:fld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14E0D-0E24-4C1B-8A4A-CFC3380E01E5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ct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 smtClean="0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EEB4B82-9B2D-4433-BE99-CA2F27AED138}" type="datetime1">
              <a:rPr lang="ru-RU" altLang="ru-RU" smtClean="0"/>
            </a:fld>
            <a:endParaRPr lang="ru-RU" alt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© Факультет ВМК МГУ, 2024</a:t>
            </a:r>
            <a:endParaRPr lang="ru-RU" alt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B5A1B3-4086-43E2-B107-840877AE1504}" type="slidenum">
              <a:rPr lang="ru-RU" altLang="ru-RU" smtClean="0"/>
            </a:fld>
            <a:r>
              <a:rPr lang="ru-RU" altLang="ru-RU" smtClean="0"/>
              <a:t> / 17</a:t>
            </a:r>
            <a:endParaRPr lang="ru-RU" alt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2709" y="1412874"/>
            <a:ext cx="11473931" cy="4896445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xfrm>
            <a:off x="-24680" y="6384442"/>
            <a:ext cx="1320803" cy="434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F6D96-F954-414A-A79D-E829EF999170}" type="datetime1">
              <a:rPr lang="ru-RU" altLang="ru-RU" smtClean="0"/>
            </a:fld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2"/>
          </p:nvPr>
        </p:nvSpPr>
        <p:spPr>
          <a:xfrm>
            <a:off x="10794242" y="6400805"/>
            <a:ext cx="1350430" cy="434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4B442-A87F-46E2-8075-2F2EA435D5A2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ct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 smtClean="0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600" b="0"/>
            </a:lvl1pPr>
            <a:lvl2pPr>
              <a:defRPr sz="3200" b="0"/>
            </a:lvl2pPr>
            <a:lvl3pPr>
              <a:defRPr sz="2800" b="0"/>
            </a:lvl3pPr>
            <a:lvl4pPr>
              <a:defRPr sz="2400" b="0"/>
            </a:lvl4pPr>
            <a:lvl5pPr>
              <a:defRPr sz="2000" b="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00" b="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001DB-DFE1-4353-83AB-FF5873E54092}" type="datetime1">
              <a:rPr lang="ru-RU" altLang="ru-RU" smtClean="0"/>
            </a:fld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4F2D2-409A-4A4D-AE8C-2DE43A5610D6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ct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 smtClean="0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382709" y="6384442"/>
            <a:ext cx="132080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fld id="{81184CEE-5D71-46DE-9D70-0043F1766535}" type="datetime1">
              <a:rPr lang="ru-RU" altLang="ru-RU" smtClean="0"/>
            </a:fld>
            <a:endParaRPr lang="ru-RU" altLang="ru-R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ct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 dirty="0" smtClean="0"/>
              <a:t>© Факультет ВМК МГУ, 2024</a:t>
            </a:r>
            <a:endParaRPr lang="ru-RU" alt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0841570" y="6400805"/>
            <a:ext cx="135043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fld id="{BFB5A1B3-4086-43E2-B107-840877AE1504}" type="slidenum">
              <a:rPr lang="ru-RU" altLang="ru-RU" smtClean="0"/>
            </a:fld>
            <a:r>
              <a:rPr lang="ru-RU" altLang="ru-RU" dirty="0" smtClean="0"/>
              <a:t> / 17</a:t>
            </a:r>
            <a:endParaRPr lang="ru-RU" altLang="ru-RU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3" y="1981205"/>
            <a:ext cx="9520767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t" anchorCtr="0" compatLnSpc="1"/>
          <a:lstStyle/>
          <a:p>
            <a:pPr lvl="0"/>
            <a:r>
              <a:rPr lang="en-GB" altLang="ru-RU" dirty="0" err="1"/>
              <a:t>Для</a:t>
            </a:r>
            <a:r>
              <a:rPr lang="en-GB" altLang="ru-RU" dirty="0"/>
              <a:t> </a:t>
            </a:r>
            <a:r>
              <a:rPr lang="en-GB" altLang="ru-RU" dirty="0" err="1"/>
              <a:t>правки</a:t>
            </a:r>
            <a:r>
              <a:rPr lang="en-GB" altLang="ru-RU" dirty="0"/>
              <a:t> </a:t>
            </a:r>
            <a:r>
              <a:rPr lang="en-GB" altLang="ru-RU" dirty="0" err="1"/>
              <a:t>структуры</a:t>
            </a:r>
            <a:r>
              <a:rPr lang="en-GB" altLang="ru-RU" dirty="0"/>
              <a:t> </a:t>
            </a:r>
            <a:r>
              <a:rPr lang="en-GB" altLang="ru-RU" dirty="0" err="1"/>
              <a:t>щёлкните</a:t>
            </a:r>
            <a:r>
              <a:rPr lang="en-GB" altLang="ru-RU" dirty="0"/>
              <a:t> </a:t>
            </a:r>
            <a:r>
              <a:rPr lang="en-GB" altLang="ru-RU" dirty="0" err="1"/>
              <a:t>мышью</a:t>
            </a:r>
            <a:endParaRPr lang="en-GB" altLang="ru-RU" dirty="0"/>
          </a:p>
          <a:p>
            <a:pPr lvl="1"/>
            <a:r>
              <a:rPr lang="en-GB" altLang="ru-RU" dirty="0" err="1"/>
              <a:t>Второй</a:t>
            </a:r>
            <a:r>
              <a:rPr lang="en-GB" altLang="ru-RU" dirty="0"/>
              <a:t> </a:t>
            </a:r>
            <a:r>
              <a:rPr lang="en-GB" altLang="ru-RU" dirty="0" err="1"/>
              <a:t>уровень</a:t>
            </a:r>
            <a:r>
              <a:rPr lang="en-GB" altLang="ru-RU" dirty="0"/>
              <a:t> </a:t>
            </a:r>
            <a:r>
              <a:rPr lang="en-GB" altLang="ru-RU" dirty="0" err="1"/>
              <a:t>структуры</a:t>
            </a:r>
            <a:endParaRPr lang="en-GB" altLang="ru-RU" dirty="0"/>
          </a:p>
          <a:p>
            <a:pPr lvl="2"/>
            <a:r>
              <a:rPr lang="en-GB" altLang="ru-RU" dirty="0" err="1"/>
              <a:t>Третий</a:t>
            </a:r>
            <a:r>
              <a:rPr lang="en-GB" altLang="ru-RU" dirty="0"/>
              <a:t> </a:t>
            </a:r>
            <a:r>
              <a:rPr lang="en-GB" altLang="ru-RU" dirty="0" err="1"/>
              <a:t>уровень</a:t>
            </a:r>
            <a:r>
              <a:rPr lang="en-GB" altLang="ru-RU" dirty="0"/>
              <a:t> </a:t>
            </a:r>
            <a:r>
              <a:rPr lang="en-GB" altLang="ru-RU" dirty="0" err="1"/>
              <a:t>структуры</a:t>
            </a:r>
            <a:endParaRPr lang="en-GB" altLang="ru-RU" dirty="0"/>
          </a:p>
          <a:p>
            <a:pPr lvl="3"/>
            <a:r>
              <a:rPr lang="en-GB" altLang="ru-RU" dirty="0" err="1"/>
              <a:t>Четвёртый</a:t>
            </a:r>
            <a:r>
              <a:rPr lang="en-GB" altLang="ru-RU" dirty="0"/>
              <a:t> </a:t>
            </a:r>
            <a:r>
              <a:rPr lang="en-GB" altLang="ru-RU" dirty="0" err="1"/>
              <a:t>уровень</a:t>
            </a:r>
            <a:r>
              <a:rPr lang="en-GB" altLang="ru-RU" dirty="0"/>
              <a:t> </a:t>
            </a:r>
            <a:r>
              <a:rPr lang="en-GB" altLang="ru-RU" dirty="0" err="1"/>
              <a:t>структуры</a:t>
            </a:r>
            <a:endParaRPr lang="en-GB" altLang="ru-RU" dirty="0"/>
          </a:p>
          <a:p>
            <a:pPr lvl="4"/>
            <a:r>
              <a:rPr lang="en-GB" altLang="ru-RU" dirty="0" err="1"/>
              <a:t>Пятый</a:t>
            </a:r>
            <a:r>
              <a:rPr lang="en-GB" altLang="ru-RU" dirty="0"/>
              <a:t> </a:t>
            </a:r>
            <a:r>
              <a:rPr lang="en-GB" altLang="ru-RU" dirty="0" err="1"/>
              <a:t>уровень</a:t>
            </a:r>
            <a:r>
              <a:rPr lang="en-GB" altLang="ru-RU" dirty="0"/>
              <a:t> </a:t>
            </a:r>
            <a:r>
              <a:rPr lang="en-GB" altLang="ru-RU" dirty="0" err="1"/>
              <a:t>структуры</a:t>
            </a:r>
            <a:endParaRPr lang="en-GB" altLang="ru-RU" dirty="0"/>
          </a:p>
          <a:p>
            <a:pPr lvl="4"/>
            <a:r>
              <a:rPr lang="en-GB" altLang="ru-RU" dirty="0" err="1"/>
              <a:t>Шестой</a:t>
            </a:r>
            <a:r>
              <a:rPr lang="en-GB" altLang="ru-RU" dirty="0"/>
              <a:t> </a:t>
            </a:r>
            <a:r>
              <a:rPr lang="en-GB" altLang="ru-RU" dirty="0" err="1"/>
              <a:t>уровень</a:t>
            </a:r>
            <a:r>
              <a:rPr lang="en-GB" altLang="ru-RU" dirty="0"/>
              <a:t> </a:t>
            </a:r>
            <a:r>
              <a:rPr lang="en-GB" altLang="ru-RU" dirty="0" err="1"/>
              <a:t>структуры</a:t>
            </a:r>
            <a:endParaRPr lang="en-GB" altLang="ru-RU" dirty="0"/>
          </a:p>
          <a:p>
            <a:pPr lvl="4"/>
            <a:r>
              <a:rPr lang="en-GB" altLang="ru-RU" dirty="0" err="1"/>
              <a:t>Седьмой</a:t>
            </a:r>
            <a:r>
              <a:rPr lang="en-GB" altLang="ru-RU" dirty="0"/>
              <a:t> </a:t>
            </a:r>
            <a:r>
              <a:rPr lang="en-GB" altLang="ru-RU" dirty="0" err="1"/>
              <a:t>уровень</a:t>
            </a:r>
            <a:r>
              <a:rPr lang="en-GB" altLang="ru-RU" dirty="0"/>
              <a:t> </a:t>
            </a:r>
            <a:r>
              <a:rPr lang="en-GB" altLang="ru-RU" dirty="0" err="1"/>
              <a:t>структуры</a:t>
            </a:r>
            <a:endParaRPr lang="en-GB" altLang="ru-RU" dirty="0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35560" y="18257"/>
            <a:ext cx="8944646" cy="126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1" compatLnSpc="1"/>
          <a:lstStyle/>
          <a:p>
            <a:pPr lvl="0"/>
            <a:r>
              <a:rPr lang="en-GB" altLang="ru-RU" dirty="0" err="1" smtClean="0"/>
              <a:t>Для</a:t>
            </a:r>
            <a:r>
              <a:rPr lang="en-GB" altLang="ru-RU" dirty="0" smtClean="0"/>
              <a:t> </a:t>
            </a:r>
            <a:r>
              <a:rPr lang="en-GB" altLang="ru-RU" dirty="0" err="1" smtClean="0"/>
              <a:t>правки</a:t>
            </a:r>
            <a:r>
              <a:rPr lang="en-GB" altLang="ru-RU" dirty="0" smtClean="0"/>
              <a:t> </a:t>
            </a:r>
            <a:r>
              <a:rPr lang="en-GB" altLang="ru-RU" dirty="0" err="1" smtClean="0"/>
              <a:t>текста</a:t>
            </a:r>
            <a:r>
              <a:rPr lang="en-GB" altLang="ru-RU" dirty="0" smtClean="0"/>
              <a:t> </a:t>
            </a:r>
            <a:r>
              <a:rPr lang="en-GB" altLang="ru-RU" dirty="0" err="1" smtClean="0"/>
              <a:t>заголовка</a:t>
            </a:r>
            <a:r>
              <a:rPr lang="en-GB" altLang="ru-RU" dirty="0" smtClean="0"/>
              <a:t> </a:t>
            </a:r>
            <a:r>
              <a:rPr lang="en-GB" altLang="ru-RU" dirty="0" err="1" smtClean="0"/>
              <a:t>щёлкните</a:t>
            </a:r>
            <a:r>
              <a:rPr lang="en-GB" altLang="ru-RU" dirty="0" smtClean="0"/>
              <a:t> </a:t>
            </a:r>
            <a:r>
              <a:rPr lang="en-GB" altLang="ru-RU" dirty="0" err="1" smtClean="0"/>
              <a:t>мышью</a:t>
            </a:r>
            <a:endParaRPr lang="en-GB" altLang="ru-RU" dirty="0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5"/>
            <a:ext cx="12192000" cy="1108075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063DE8">
                  <a:alpha val="2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pic>
        <p:nvPicPr>
          <p:cNvPr id="1032" name="Picture 7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103" y="179207"/>
            <a:ext cx="648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8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"/>
            <a:ext cx="2196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25273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800" b="1">
          <a:solidFill>
            <a:srgbClr val="3905CD"/>
          </a:solidFill>
          <a:latin typeface="+mj-lt"/>
          <a:ea typeface="+mj-ea"/>
          <a:cs typeface="+mj-cs"/>
        </a:defRPr>
      </a:lvl1pPr>
      <a:lvl2pPr algn="l" defTabSz="25273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465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2pPr>
      <a:lvl3pPr algn="l" defTabSz="25273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465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3pPr>
      <a:lvl4pPr algn="l" defTabSz="25273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465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4pPr>
      <a:lvl5pPr algn="l" defTabSz="25273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465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5pPr>
      <a:lvl6pPr marL="1414780" indent="-128905" algn="l" defTabSz="25273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465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6pPr>
      <a:lvl7pPr marL="1671955" indent="-128905" algn="l" defTabSz="25273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465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7pPr>
      <a:lvl8pPr marL="1929130" indent="-128905" algn="l" defTabSz="25273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465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8pPr>
      <a:lvl9pPr marL="2186305" indent="-128905" algn="l" defTabSz="25273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465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9pPr>
    </p:titleStyle>
    <p:bodyStyle>
      <a:lvl1pPr marL="193040" indent="-193040" algn="l" defTabSz="252730" rtl="0" eaLnBrk="0" fontAlgn="base" hangingPunct="0">
        <a:lnSpc>
          <a:spcPct val="89000"/>
        </a:lnSpc>
        <a:spcBef>
          <a:spcPts val="42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 b="0">
          <a:solidFill>
            <a:srgbClr val="3905CD"/>
          </a:solidFill>
          <a:latin typeface="+mn-lt"/>
          <a:ea typeface="+mn-ea"/>
          <a:cs typeface="+mn-cs"/>
        </a:defRPr>
      </a:lvl1pPr>
      <a:lvl2pPr marL="417830" indent="-160655" algn="l" defTabSz="252730" rtl="0" eaLnBrk="0" fontAlgn="base" hangingPunct="0">
        <a:lnSpc>
          <a:spcPct val="89000"/>
        </a:lnSpc>
        <a:spcBef>
          <a:spcPts val="42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 b="0">
          <a:solidFill>
            <a:srgbClr val="3905CD"/>
          </a:solidFill>
          <a:latin typeface="+mn-lt"/>
          <a:ea typeface="+mn-ea"/>
        </a:defRPr>
      </a:lvl2pPr>
      <a:lvl3pPr marL="643255" indent="-128905" algn="l" defTabSz="252730" rtl="0" eaLnBrk="0" fontAlgn="base" hangingPunct="0">
        <a:lnSpc>
          <a:spcPct val="89000"/>
        </a:lnSpc>
        <a:spcBef>
          <a:spcPts val="42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 b="0">
          <a:solidFill>
            <a:srgbClr val="3905CD"/>
          </a:solidFill>
          <a:latin typeface="+mn-lt"/>
          <a:ea typeface="+mn-ea"/>
        </a:defRPr>
      </a:lvl3pPr>
      <a:lvl4pPr marL="900430" indent="-128905" algn="l" defTabSz="252730" rtl="0" eaLnBrk="0" fontAlgn="base" hangingPunct="0">
        <a:lnSpc>
          <a:spcPct val="89000"/>
        </a:lnSpc>
        <a:spcBef>
          <a:spcPts val="42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 b="0">
          <a:solidFill>
            <a:srgbClr val="3905CD"/>
          </a:solidFill>
          <a:latin typeface="+mn-lt"/>
          <a:ea typeface="+mn-ea"/>
        </a:defRPr>
      </a:lvl4pPr>
      <a:lvl5pPr marL="1157605" indent="-128905" algn="l" defTabSz="252730" rtl="0" eaLnBrk="0" fontAlgn="base" hangingPunct="0">
        <a:lnSpc>
          <a:spcPct val="89000"/>
        </a:lnSpc>
        <a:spcBef>
          <a:spcPts val="42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 b="0">
          <a:solidFill>
            <a:srgbClr val="3905CD"/>
          </a:solidFill>
          <a:latin typeface="+mn-lt"/>
          <a:ea typeface="+mn-ea"/>
        </a:defRPr>
      </a:lvl5pPr>
      <a:lvl6pPr marL="1414780" indent="-128905" algn="l" defTabSz="252730" rtl="0" eaLnBrk="0" fontAlgn="base" hangingPunct="0">
        <a:lnSpc>
          <a:spcPct val="89000"/>
        </a:lnSpc>
        <a:spcBef>
          <a:spcPts val="42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125" b="1">
          <a:solidFill>
            <a:srgbClr val="3905CD"/>
          </a:solidFill>
          <a:latin typeface="+mn-lt"/>
          <a:ea typeface="+mn-ea"/>
        </a:defRPr>
      </a:lvl6pPr>
      <a:lvl7pPr marL="1671955" indent="-128905" algn="l" defTabSz="252730" rtl="0" eaLnBrk="0" fontAlgn="base" hangingPunct="0">
        <a:lnSpc>
          <a:spcPct val="89000"/>
        </a:lnSpc>
        <a:spcBef>
          <a:spcPts val="42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125" b="1">
          <a:solidFill>
            <a:srgbClr val="3905CD"/>
          </a:solidFill>
          <a:latin typeface="+mn-lt"/>
          <a:ea typeface="+mn-ea"/>
        </a:defRPr>
      </a:lvl7pPr>
      <a:lvl8pPr marL="1929130" indent="-128905" algn="l" defTabSz="252730" rtl="0" eaLnBrk="0" fontAlgn="base" hangingPunct="0">
        <a:lnSpc>
          <a:spcPct val="89000"/>
        </a:lnSpc>
        <a:spcBef>
          <a:spcPts val="42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125" b="1">
          <a:solidFill>
            <a:srgbClr val="3905CD"/>
          </a:solidFill>
          <a:latin typeface="+mn-lt"/>
          <a:ea typeface="+mn-ea"/>
        </a:defRPr>
      </a:lvl8pPr>
      <a:lvl9pPr marL="2186305" indent="-128905" algn="l" defTabSz="252730" rtl="0" eaLnBrk="0" fontAlgn="base" hangingPunct="0">
        <a:lnSpc>
          <a:spcPct val="89000"/>
        </a:lnSpc>
        <a:spcBef>
          <a:spcPts val="42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125" b="1">
          <a:solidFill>
            <a:srgbClr val="3905CD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055440" y="116560"/>
            <a:ext cx="10081120" cy="79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1840" tIns="25920" rIns="51840" bIns="25920" anchor="ctr" anchorCtr="1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algn="ctr">
              <a:lnSpc>
                <a:spcPct val="89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000080"/>
                </a:solidFill>
              </a:rPr>
              <a:t>Факультет вычислительной математики и кибернетики</a:t>
            </a:r>
            <a:endParaRPr lang="ru-RU" altLang="ru-RU" sz="2800" b="1" dirty="0">
              <a:solidFill>
                <a:srgbClr val="000080"/>
              </a:solidFill>
            </a:endParaRPr>
          </a:p>
          <a:p>
            <a:pPr algn="ctr">
              <a:lnSpc>
                <a:spcPct val="89000"/>
              </a:lnSpc>
              <a:buClrTx/>
              <a:buFontTx/>
              <a:buNone/>
            </a:pPr>
            <a:r>
              <a:rPr lang="ru-RU" altLang="ru-RU" sz="2800" b="1" dirty="0" smtClean="0">
                <a:solidFill>
                  <a:srgbClr val="000080"/>
                </a:solidFill>
              </a:rPr>
              <a:t>МГУ </a:t>
            </a:r>
            <a:r>
              <a:rPr lang="ru-RU" altLang="ru-RU" sz="2800" b="1" dirty="0">
                <a:solidFill>
                  <a:srgbClr val="000080"/>
                </a:solidFill>
              </a:rPr>
              <a:t>имени М.В. </a:t>
            </a:r>
            <a:r>
              <a:rPr lang="ru-RU" altLang="ru-RU" sz="2800" b="1" dirty="0" smtClean="0">
                <a:solidFill>
                  <a:srgbClr val="000080"/>
                </a:solidFill>
              </a:rPr>
              <a:t>Ломоносова</a:t>
            </a:r>
            <a:endParaRPr lang="ru-RU" altLang="ru-RU" sz="2800" b="1" dirty="0">
              <a:solidFill>
                <a:srgbClr val="000080"/>
              </a:solidFill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71" y="1772816"/>
            <a:ext cx="10706037" cy="508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200" y="179285"/>
            <a:ext cx="648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51784" y="2257612"/>
            <a:ext cx="5328592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0080"/>
                </a:solidFill>
              </a:rPr>
              <a:t>Разработка серверного приложения</a:t>
            </a:r>
            <a:endParaRPr lang="ru-RU" altLang="ru-RU" sz="2000" b="1" dirty="0">
              <a:solidFill>
                <a:srgbClr val="000080"/>
              </a:solidFill>
            </a:endParaRPr>
          </a:p>
          <a:p>
            <a:pPr algn="ctr"/>
            <a:r>
              <a:rPr lang="ru-RU" altLang="ru-RU" sz="2000" b="1" dirty="0">
                <a:solidFill>
                  <a:srgbClr val="000080"/>
                </a:solidFill>
              </a:rPr>
              <a:t>«Интернет-магазин»</a:t>
            </a:r>
            <a:endParaRPr lang="ru-RU" altLang="ru-RU" sz="2000" b="1" dirty="0">
              <a:solidFill>
                <a:srgbClr val="000080"/>
              </a:solidFill>
            </a:endParaRPr>
          </a:p>
          <a:p>
            <a:pPr algn="ctr"/>
            <a:endParaRPr lang="ru-RU" sz="2000" b="1" dirty="0">
              <a:solidFill>
                <a:srgbClr val="000080"/>
              </a:solidFill>
            </a:endParaRPr>
          </a:p>
          <a:p>
            <a:pPr algn="ctr"/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95399" y="1003375"/>
            <a:ext cx="106599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200" b="1" dirty="0">
                <a:solidFill>
                  <a:srgbClr val="000080"/>
                </a:solidFill>
              </a:rPr>
              <a:t>Программа профессиональной переподготовки</a:t>
            </a:r>
            <a:br>
              <a:rPr lang="ru-RU" altLang="ru-RU" sz="2200" b="1" dirty="0">
                <a:solidFill>
                  <a:srgbClr val="000080"/>
                </a:solidFill>
              </a:rPr>
            </a:br>
            <a:r>
              <a:rPr lang="ru-RU" altLang="ru-RU" sz="2200" b="1" dirty="0">
                <a:solidFill>
                  <a:srgbClr val="000080"/>
                </a:solidFill>
              </a:rPr>
              <a:t>«Разработчик профессионально-ориентированных</a:t>
            </a:r>
            <a:endParaRPr lang="ru-RU" altLang="ru-RU" sz="2200" b="1" dirty="0">
              <a:solidFill>
                <a:srgbClr val="000080"/>
              </a:solidFill>
            </a:endParaRPr>
          </a:p>
          <a:p>
            <a:pPr algn="ctr"/>
            <a:r>
              <a:rPr lang="ru-RU" altLang="ru-RU" sz="2200" b="1" dirty="0">
                <a:solidFill>
                  <a:srgbClr val="000080"/>
                </a:solidFill>
              </a:rPr>
              <a:t>компьютерных </a:t>
            </a:r>
            <a:r>
              <a:rPr lang="ru-RU" altLang="ru-RU" sz="2200" b="1" dirty="0" smtClean="0">
                <a:solidFill>
                  <a:srgbClr val="000080"/>
                </a:solidFill>
              </a:rPr>
              <a:t>технологий</a:t>
            </a:r>
            <a:r>
              <a:rPr lang="ru-RU" altLang="ru-RU" sz="2200" b="1" dirty="0" smtClean="0">
                <a:solidFill>
                  <a:srgbClr val="000080"/>
                </a:solidFill>
              </a:rPr>
              <a:t>» </a:t>
            </a:r>
            <a:endParaRPr lang="ru-RU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600" dirty="0" smtClean="0"/>
          </a:p>
          <a:p>
            <a:r>
              <a:rPr lang="ru-RU" sz="1600" dirty="0"/>
              <a:t>	</a:t>
            </a:r>
            <a:r>
              <a:rPr lang="ru-RU" sz="1600" dirty="0" smtClean="0"/>
              <a:t>В ходе работы:</a:t>
            </a:r>
            <a:endParaRPr lang="ru-RU" sz="1600" dirty="0" smtClean="0"/>
          </a:p>
          <a:p>
            <a:r>
              <a:rPr lang="ru-RU" sz="1600" dirty="0" smtClean="0"/>
              <a:t>-Проведен анализ деятельности </a:t>
            </a:r>
            <a:r>
              <a:rPr lang="ru-RU" sz="1600" dirty="0"/>
              <a:t>магазина розничной </a:t>
            </a:r>
            <a:r>
              <a:rPr lang="ru-RU" sz="1600" dirty="0" smtClean="0"/>
              <a:t>торговли</a:t>
            </a:r>
            <a:endParaRPr lang="ru-RU" sz="1600" dirty="0" smtClean="0"/>
          </a:p>
          <a:p>
            <a:r>
              <a:rPr lang="ru-RU" sz="1600" dirty="0" smtClean="0"/>
              <a:t>-Проведено </a:t>
            </a:r>
            <a:r>
              <a:rPr lang="ru-RU" sz="1600" dirty="0"/>
              <a:t>проектирование интернет-магазина </a:t>
            </a:r>
            <a:endParaRPr lang="ru-RU" sz="1600" dirty="0" smtClean="0"/>
          </a:p>
          <a:p>
            <a:r>
              <a:rPr lang="ru-RU" sz="1600" dirty="0" smtClean="0"/>
              <a:t>-Проведена реализация </a:t>
            </a:r>
            <a:r>
              <a:rPr lang="ru-RU" sz="1600" dirty="0"/>
              <a:t>интернет-магазина</a:t>
            </a:r>
            <a:endParaRPr lang="ru-RU" sz="16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3068960"/>
            <a:ext cx="8944646" cy="126444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Представление </a:t>
            </a:r>
            <a:r>
              <a:rPr lang="ru-RU" dirty="0"/>
              <a:t>бизнес-процесса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09600" y="1910273"/>
            <a:ext cx="3326160" cy="1394900"/>
          </a:xfrm>
        </p:spPr>
        <p:txBody>
          <a:bodyPr/>
          <a:lstStyle/>
          <a:p>
            <a:r>
              <a:rPr lang="ru-RU" sz="2400" dirty="0"/>
              <a:t>Диаграмма прецедент Заказ товаров для покупателя</a:t>
            </a:r>
            <a:endParaRPr lang="ru-RU" sz="24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864055" y="1517794"/>
            <a:ext cx="7274199" cy="260484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09600" y="4615269"/>
            <a:ext cx="3384376" cy="1552812"/>
          </a:xfrm>
        </p:spPr>
        <p:txBody>
          <a:bodyPr/>
          <a:lstStyle/>
          <a:p>
            <a:r>
              <a:rPr lang="ru-RU" sz="2400" dirty="0"/>
              <a:t>Диаграмма вариантов использования для продавца</a:t>
            </a:r>
            <a:endParaRPr lang="ru-RU" sz="24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592791" y="4340122"/>
            <a:ext cx="4608512" cy="2278170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интернет-магазина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844823"/>
            <a:ext cx="3614192" cy="330051"/>
          </a:xfrm>
        </p:spPr>
        <p:txBody>
          <a:bodyPr/>
          <a:lstStyle/>
          <a:p>
            <a:pPr algn="ctr"/>
            <a:r>
              <a:rPr lang="ru-RU" sz="1600" dirty="0"/>
              <a:t>Страница «Админ-панель»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75920" y="1370057"/>
            <a:ext cx="2350902" cy="330052"/>
          </a:xfrm>
        </p:spPr>
        <p:txBody>
          <a:bodyPr/>
          <a:lstStyle/>
          <a:p>
            <a:r>
              <a:rPr lang="ru-RU" sz="1600" dirty="0" smtClean="0"/>
              <a:t>Страница «</a:t>
            </a:r>
            <a:r>
              <a:rPr lang="en-US" sz="1600" dirty="0" err="1"/>
              <a:t>Detalis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© Факультет ВМК МГУ, 2024</a:t>
            </a:r>
            <a:endParaRPr lang="ru-RU" altLang="ru-RU" dirty="0"/>
          </a:p>
        </p:txBody>
      </p:sp>
      <p:sp>
        <p:nvSpPr>
          <p:cNvPr id="10" name="Текст 4"/>
          <p:cNvSpPr txBox="1"/>
          <p:nvPr/>
        </p:nvSpPr>
        <p:spPr bwMode="auto">
          <a:xfrm>
            <a:off x="8751005" y="3026940"/>
            <a:ext cx="2592288" cy="33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b" anchorCtr="0" compatLnSpc="1"/>
          <a:lstStyle>
            <a:lvl1pPr marL="0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2800" b="1">
                <a:solidFill>
                  <a:srgbClr val="3905CD"/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1125" b="1">
                <a:solidFill>
                  <a:srgbClr val="3905CD"/>
                </a:solidFill>
                <a:latin typeface="+mn-lt"/>
                <a:ea typeface="+mn-ea"/>
              </a:defRPr>
            </a:lvl2pPr>
            <a:lvl3pPr marL="514350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1015" b="1">
                <a:solidFill>
                  <a:srgbClr val="3905CD"/>
                </a:solidFill>
                <a:latin typeface="+mn-lt"/>
                <a:ea typeface="+mn-ea"/>
              </a:defRPr>
            </a:lvl3pPr>
            <a:lvl4pPr marL="771525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900" b="1">
                <a:solidFill>
                  <a:srgbClr val="3905CD"/>
                </a:solidFill>
                <a:latin typeface="+mn-lt"/>
                <a:ea typeface="+mn-ea"/>
              </a:defRPr>
            </a:lvl4pPr>
            <a:lvl5pPr marL="1028700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900" b="1">
                <a:solidFill>
                  <a:srgbClr val="3905CD"/>
                </a:solidFill>
                <a:latin typeface="+mn-lt"/>
                <a:ea typeface="+mn-ea"/>
              </a:defRPr>
            </a:lvl5pPr>
            <a:lvl6pPr marL="1285875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900" b="1">
                <a:solidFill>
                  <a:srgbClr val="3905CD"/>
                </a:solidFill>
                <a:latin typeface="+mn-lt"/>
                <a:ea typeface="+mn-ea"/>
              </a:defRPr>
            </a:lvl6pPr>
            <a:lvl7pPr marL="1543050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900" b="1">
                <a:solidFill>
                  <a:srgbClr val="3905CD"/>
                </a:solidFill>
                <a:latin typeface="+mn-lt"/>
                <a:ea typeface="+mn-ea"/>
              </a:defRPr>
            </a:lvl7pPr>
            <a:lvl8pPr marL="1800225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900" b="1">
                <a:solidFill>
                  <a:srgbClr val="3905CD"/>
                </a:solidFill>
                <a:latin typeface="+mn-lt"/>
                <a:ea typeface="+mn-ea"/>
              </a:defRPr>
            </a:lvl8pPr>
            <a:lvl9pPr marL="2057400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900" b="1">
                <a:solidFill>
                  <a:srgbClr val="3905CD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ru-RU" sz="1600" dirty="0"/>
              <a:t>Страница </a:t>
            </a:r>
            <a:r>
              <a:rPr lang="ru-RU" sz="1600" dirty="0" smtClean="0"/>
              <a:t>«</a:t>
            </a:r>
            <a:r>
              <a:rPr lang="en-US" sz="1600" dirty="0"/>
              <a:t>Edit</a:t>
            </a:r>
            <a:r>
              <a:rPr lang="ru-RU" sz="1600" dirty="0" smtClean="0"/>
              <a:t>»</a:t>
            </a:r>
            <a:endParaRPr lang="ru-RU" sz="1600" kern="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51285" y="2174874"/>
            <a:ext cx="3582992" cy="3951288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443818" y="1747690"/>
            <a:ext cx="4328535" cy="3572566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3355357"/>
            <a:ext cx="3543300" cy="2853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endParaRPr lang="ru-RU" dirty="0" smtClean="0">
              <a:solidFill>
                <a:srgbClr val="1000CC"/>
              </a:solidFill>
            </a:endParaRPr>
          </a:p>
          <a:p>
            <a:pPr algn="just"/>
            <a:r>
              <a:rPr lang="ru-RU" dirty="0" smtClean="0">
                <a:solidFill>
                  <a:srgbClr val="1000CC"/>
                </a:solidFill>
              </a:rPr>
              <a:t>	В </a:t>
            </a:r>
            <a:r>
              <a:rPr lang="ru-RU" dirty="0">
                <a:solidFill>
                  <a:srgbClr val="1000CC"/>
                </a:solidFill>
              </a:rPr>
              <a:t>настоящее время растет спрос на создание веб - сайта интернет магазина, для увеличения выручки и увеличение числа покупателей, путем распространения предложения товаров и услуг через Интернет</a:t>
            </a:r>
            <a:r>
              <a:rPr lang="ru-RU" dirty="0" smtClean="0">
                <a:solidFill>
                  <a:srgbClr val="1000CC"/>
                </a:solidFill>
              </a:rPr>
              <a:t>.</a:t>
            </a:r>
            <a:endParaRPr lang="ru-RU" dirty="0" smtClean="0">
              <a:solidFill>
                <a:srgbClr val="1000CC"/>
              </a:solidFill>
            </a:endParaRPr>
          </a:p>
          <a:p>
            <a:pPr algn="just"/>
            <a:endParaRPr lang="ru-RU" dirty="0">
              <a:solidFill>
                <a:srgbClr val="1000CC"/>
              </a:solidFill>
            </a:endParaRPr>
          </a:p>
          <a:p>
            <a:pPr algn="just"/>
            <a:r>
              <a:rPr lang="ru-RU" dirty="0" smtClean="0">
                <a:solidFill>
                  <a:srgbClr val="1000CC"/>
                </a:solidFill>
              </a:rPr>
              <a:t>	Цель работы:</a:t>
            </a:r>
            <a:endParaRPr lang="ru-RU" dirty="0" smtClean="0">
              <a:solidFill>
                <a:srgbClr val="1000CC"/>
              </a:solidFill>
            </a:endParaRPr>
          </a:p>
          <a:p>
            <a:pPr algn="just"/>
            <a:r>
              <a:rPr lang="ru-RU" dirty="0">
                <a:solidFill>
                  <a:srgbClr val="1000CC"/>
                </a:solidFill>
              </a:rPr>
              <a:t>	</a:t>
            </a:r>
            <a:r>
              <a:rPr lang="ru-RU" dirty="0" smtClean="0">
                <a:solidFill>
                  <a:srgbClr val="1000CC"/>
                </a:solidFill>
              </a:rPr>
              <a:t>разработка </a:t>
            </a:r>
            <a:r>
              <a:rPr lang="ru-RU" dirty="0">
                <a:solidFill>
                  <a:srgbClr val="1000CC"/>
                </a:solidFill>
              </a:rPr>
              <a:t>серверного приложения «Интернет - магазин».</a:t>
            </a:r>
            <a:endParaRPr lang="ru-RU" dirty="0">
              <a:solidFill>
                <a:srgbClr val="1000CC"/>
              </a:solidFill>
            </a:endParaRPr>
          </a:p>
          <a:p>
            <a:pPr algn="just"/>
            <a:endParaRPr lang="ru-RU" dirty="0">
              <a:solidFill>
                <a:srgbClr val="1000CC"/>
              </a:solidFill>
            </a:endParaRPr>
          </a:p>
          <a:p>
            <a:pPr algn="just"/>
            <a:r>
              <a:rPr lang="ru-RU" dirty="0" smtClean="0">
                <a:solidFill>
                  <a:srgbClr val="1000CC"/>
                </a:solidFill>
              </a:rPr>
              <a:t>	Задачи </a:t>
            </a:r>
            <a:r>
              <a:rPr lang="ru-RU" dirty="0">
                <a:solidFill>
                  <a:srgbClr val="1000CC"/>
                </a:solidFill>
              </a:rPr>
              <a:t>работы:</a:t>
            </a:r>
            <a:endParaRPr lang="ru-RU" dirty="0">
              <a:solidFill>
                <a:srgbClr val="1000CC"/>
              </a:solidFill>
            </a:endParaRPr>
          </a:p>
          <a:p>
            <a:pPr algn="just"/>
            <a:r>
              <a:rPr lang="ru-RU" dirty="0" smtClean="0">
                <a:solidFill>
                  <a:srgbClr val="1000CC"/>
                </a:solidFill>
              </a:rPr>
              <a:t>	-</a:t>
            </a:r>
            <a:r>
              <a:rPr lang="ru-RU" dirty="0">
                <a:solidFill>
                  <a:srgbClr val="1000CC"/>
                </a:solidFill>
              </a:rPr>
              <a:t>спроектировать веб-приложение, провести проектирование схемы базы данных;</a:t>
            </a:r>
            <a:endParaRPr lang="ru-RU" dirty="0">
              <a:solidFill>
                <a:srgbClr val="1000CC"/>
              </a:solidFill>
            </a:endParaRPr>
          </a:p>
          <a:p>
            <a:pPr algn="just"/>
            <a:r>
              <a:rPr lang="ru-RU" dirty="0">
                <a:solidFill>
                  <a:srgbClr val="1000CC"/>
                </a:solidFill>
              </a:rPr>
              <a:t>­ </a:t>
            </a:r>
            <a:r>
              <a:rPr lang="ru-RU" dirty="0" smtClean="0">
                <a:solidFill>
                  <a:srgbClr val="1000CC"/>
                </a:solidFill>
              </a:rPr>
              <a:t>	-реализовать </a:t>
            </a:r>
            <a:r>
              <a:rPr lang="ru-RU" dirty="0">
                <a:solidFill>
                  <a:srgbClr val="1000CC"/>
                </a:solidFill>
              </a:rPr>
              <a:t>веб-приложение</a:t>
            </a:r>
            <a:endParaRPr lang="ru-RU" dirty="0">
              <a:solidFill>
                <a:srgbClr val="1000CC"/>
              </a:solidFill>
            </a:endParaRPr>
          </a:p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10454949" cy="635670"/>
          </a:xfrm>
        </p:spPr>
        <p:txBody>
          <a:bodyPr/>
          <a:lstStyle/>
          <a:p>
            <a:r>
              <a:rPr lang="ru-RU" dirty="0"/>
              <a:t>	Описания предметной области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766733" y="1435100"/>
            <a:ext cx="6815667" cy="4691068"/>
          </a:xfrm>
        </p:spPr>
        <p:txBody>
          <a:bodyPr/>
          <a:lstStyle/>
          <a:p>
            <a:endParaRPr lang="ru-RU" sz="1600" dirty="0" smtClean="0"/>
          </a:p>
          <a:p>
            <a:r>
              <a:rPr lang="ru-RU" sz="1600" dirty="0" smtClean="0"/>
              <a:t>В работе рассматриваются книжные интернет-магазины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Основные этапы: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Регистрация на сайте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Авторизация на сайте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Поиск книги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Информация о книге (описание книги, автор)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Добавление книги в корзину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Поиск другой книги, либо переход к оформлению заказа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Оформить </a:t>
            </a:r>
            <a:r>
              <a:rPr lang="ru-RU" sz="1600" dirty="0"/>
              <a:t>заказ с указанием места получения, способа оплаты и контактных данных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Оплата заказа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Получение заказа (в данной работе доставкой считается самовывоз)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endParaRPr lang="ru-RU" sz="1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/>
              <a:t>Общая схема покупки в интернет-магазине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© Факультет ВМК МГУ, 2024</a:t>
            </a:r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6074" y="1916832"/>
            <a:ext cx="2160240" cy="4209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Представление бизнес-процесса в нотации IDEF0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1000CC"/>
                </a:solidFill>
              </a:rPr>
              <a:t>	Рассмотрим </a:t>
            </a:r>
            <a:r>
              <a:rPr lang="ru-RU" dirty="0">
                <a:solidFill>
                  <a:srgbClr val="1000CC"/>
                </a:solidFill>
              </a:rPr>
              <a:t>бизнес-процесс заказ товаров </a:t>
            </a:r>
            <a:r>
              <a:rPr lang="ru-RU" dirty="0" smtClean="0">
                <a:solidFill>
                  <a:srgbClr val="1000CC"/>
                </a:solidFill>
              </a:rPr>
              <a:t>через интернет магазин на основании </a:t>
            </a:r>
            <a:r>
              <a:rPr lang="ru-RU" dirty="0">
                <a:solidFill>
                  <a:srgbClr val="1000CC"/>
                </a:solidFill>
              </a:rPr>
              <a:t>условного розничного магазина (Схема </a:t>
            </a:r>
            <a:r>
              <a:rPr lang="en-US" dirty="0">
                <a:solidFill>
                  <a:srgbClr val="1000CC"/>
                </a:solidFill>
              </a:rPr>
              <a:t>IDEF0 </a:t>
            </a:r>
            <a:r>
              <a:rPr lang="ru-RU" dirty="0">
                <a:solidFill>
                  <a:srgbClr val="1000CC"/>
                </a:solidFill>
              </a:rPr>
              <a:t>А0)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© Факультет ВМК МГУ, 2024</a:t>
            </a:r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3272" y="2128097"/>
            <a:ext cx="11588696" cy="4272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Проектирование интернет - магазина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1000CC"/>
                </a:solidFill>
              </a:rPr>
              <a:t>Минимальные технические требования</a:t>
            </a:r>
            <a:endParaRPr lang="ru-RU" dirty="0" smtClean="0">
              <a:solidFill>
                <a:srgbClr val="1000CC"/>
              </a:solidFill>
            </a:endParaRPr>
          </a:p>
          <a:p>
            <a:pPr algn="just"/>
            <a:r>
              <a:rPr lang="ru-RU" dirty="0"/>
              <a:t>1) свободный объем дискового пространства без учета операционной системы: 15-20 ГБ;</a:t>
            </a:r>
            <a:endParaRPr lang="ru-RU" dirty="0"/>
          </a:p>
          <a:p>
            <a:pPr algn="just"/>
            <a:r>
              <a:rPr lang="ru-RU" dirty="0"/>
              <a:t>2) пропускная способность сети: 10 Мбит/c и выше;</a:t>
            </a:r>
            <a:endParaRPr lang="ru-RU" dirty="0"/>
          </a:p>
          <a:p>
            <a:pPr algn="just"/>
            <a:r>
              <a:rPr lang="ru-RU" dirty="0"/>
              <a:t>3) оперативная память: 2-4 ГБ;</a:t>
            </a:r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Средства разработки</a:t>
            </a:r>
            <a:endParaRPr lang="ru-RU" dirty="0"/>
          </a:p>
          <a:p>
            <a:pPr algn="just"/>
            <a:r>
              <a:rPr lang="ru-RU" dirty="0"/>
              <a:t>Язык программирования: </a:t>
            </a:r>
            <a:r>
              <a:rPr lang="ru-RU" dirty="0" err="1"/>
              <a:t>Python</a:t>
            </a:r>
            <a:endParaRPr lang="ru-RU" dirty="0"/>
          </a:p>
          <a:p>
            <a:pPr algn="just"/>
            <a:r>
              <a:rPr lang="ru-RU" dirty="0"/>
              <a:t>База данных: </a:t>
            </a:r>
            <a:r>
              <a:rPr lang="ru-RU" dirty="0" err="1"/>
              <a:t>MySQL</a:t>
            </a:r>
            <a:endParaRPr lang="ru-RU" dirty="0"/>
          </a:p>
          <a:p>
            <a:pPr algn="just"/>
            <a:r>
              <a:rPr lang="ru-RU" dirty="0"/>
              <a:t>Фреймворк: </a:t>
            </a:r>
            <a:r>
              <a:rPr lang="ru-RU" dirty="0" err="1"/>
              <a:t>Flask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Проектирование интернет - магазина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endParaRPr lang="ru-RU" dirty="0" smtClean="0">
              <a:solidFill>
                <a:srgbClr val="1000CC"/>
              </a:solidFill>
            </a:endParaRPr>
          </a:p>
          <a:p>
            <a:pPr algn="just"/>
            <a:endParaRPr lang="ru-RU" dirty="0">
              <a:solidFill>
                <a:srgbClr val="1000CC"/>
              </a:solidFill>
            </a:endParaRPr>
          </a:p>
          <a:p>
            <a:pPr algn="just"/>
            <a:endParaRPr lang="ru-RU" dirty="0" smtClean="0">
              <a:solidFill>
                <a:srgbClr val="1000CC"/>
              </a:solidFill>
            </a:endParaRPr>
          </a:p>
          <a:p>
            <a:pPr algn="just"/>
            <a:endParaRPr lang="ru-RU" dirty="0">
              <a:solidFill>
                <a:srgbClr val="1000CC"/>
              </a:solidFill>
            </a:endParaRPr>
          </a:p>
          <a:p>
            <a:pPr algn="just"/>
            <a:endParaRPr lang="ru-RU" dirty="0" smtClean="0">
              <a:solidFill>
                <a:srgbClr val="1000CC"/>
              </a:solidFill>
            </a:endParaRPr>
          </a:p>
          <a:p>
            <a:pPr algn="just"/>
            <a:r>
              <a:rPr lang="ru-RU" dirty="0" smtClean="0">
                <a:solidFill>
                  <a:srgbClr val="1000CC"/>
                </a:solidFill>
              </a:rPr>
              <a:t>Схема базы </a:t>
            </a:r>
            <a:r>
              <a:rPr lang="ru-RU" dirty="0">
                <a:solidFill>
                  <a:srgbClr val="1000CC"/>
                </a:solidFill>
              </a:rPr>
              <a:t>данных </a:t>
            </a:r>
            <a:endParaRPr lang="ru-RU" dirty="0" smtClean="0">
              <a:solidFill>
                <a:srgbClr val="1000CC"/>
              </a:solidFill>
            </a:endParaRPr>
          </a:p>
          <a:p>
            <a:pPr algn="just"/>
            <a:r>
              <a:rPr lang="ru-RU" dirty="0" smtClean="0">
                <a:solidFill>
                  <a:srgbClr val="1000CC"/>
                </a:solidFill>
              </a:rPr>
              <a:t>в </a:t>
            </a:r>
            <a:r>
              <a:rPr lang="ru-RU" dirty="0">
                <a:solidFill>
                  <a:srgbClr val="1000CC"/>
                </a:solidFill>
              </a:rPr>
              <a:t>нотации </a:t>
            </a:r>
            <a:r>
              <a:rPr lang="ru-RU" dirty="0" smtClean="0">
                <a:solidFill>
                  <a:srgbClr val="1000CC"/>
                </a:solidFill>
              </a:rPr>
              <a:t>IDEF1X</a:t>
            </a:r>
            <a:endParaRPr lang="ru-RU" dirty="0" smtClean="0">
              <a:solidFill>
                <a:srgbClr val="1000CC"/>
              </a:solidFill>
            </a:endParaRPr>
          </a:p>
          <a:p>
            <a:pPr algn="just"/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© Факультет ВМК МГУ, 2024</a:t>
            </a:r>
            <a:endParaRPr lang="ru-RU" altLang="ru-RU" dirty="0"/>
          </a:p>
        </p:txBody>
      </p:sp>
      <p:pic>
        <p:nvPicPr>
          <p:cNvPr id="7" name="Рисунок 6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1282705"/>
            <a:ext cx="5128222" cy="511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интернет-магазина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Главная страница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14817" y="2406912"/>
            <a:ext cx="5165159" cy="3479942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307696" y="1547359"/>
            <a:ext cx="2456930" cy="639762"/>
          </a:xfrm>
        </p:spPr>
        <p:txBody>
          <a:bodyPr/>
          <a:lstStyle/>
          <a:p>
            <a:pPr algn="ctr"/>
            <a:r>
              <a:rPr lang="ru-RU" sz="1600" dirty="0" smtClean="0"/>
              <a:t>Авторизация</a:t>
            </a:r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240016" y="2229055"/>
            <a:ext cx="2456930" cy="205878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© Факультет ВМК МГУ, 2024</a:t>
            </a:r>
            <a:endParaRPr lang="ru-RU" altLang="ru-RU" dirty="0"/>
          </a:p>
        </p:txBody>
      </p:sp>
      <p:sp>
        <p:nvSpPr>
          <p:cNvPr id="10" name="Текст 8"/>
          <p:cNvSpPr txBox="1"/>
          <p:nvPr/>
        </p:nvSpPr>
        <p:spPr bwMode="auto">
          <a:xfrm>
            <a:off x="8866813" y="2674476"/>
            <a:ext cx="245693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b" anchorCtr="0" compatLnSpc="1"/>
          <a:lstStyle>
            <a:lvl1pPr marL="0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2800" b="1">
                <a:solidFill>
                  <a:srgbClr val="3905CD"/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1125" b="1">
                <a:solidFill>
                  <a:srgbClr val="3905CD"/>
                </a:solidFill>
                <a:latin typeface="+mn-lt"/>
                <a:ea typeface="+mn-ea"/>
              </a:defRPr>
            </a:lvl2pPr>
            <a:lvl3pPr marL="514350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1015" b="1">
                <a:solidFill>
                  <a:srgbClr val="3905CD"/>
                </a:solidFill>
                <a:latin typeface="+mn-lt"/>
                <a:ea typeface="+mn-ea"/>
              </a:defRPr>
            </a:lvl3pPr>
            <a:lvl4pPr marL="771525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900" b="1">
                <a:solidFill>
                  <a:srgbClr val="3905CD"/>
                </a:solidFill>
                <a:latin typeface="+mn-lt"/>
                <a:ea typeface="+mn-ea"/>
              </a:defRPr>
            </a:lvl4pPr>
            <a:lvl5pPr marL="1028700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900" b="1">
                <a:solidFill>
                  <a:srgbClr val="3905CD"/>
                </a:solidFill>
                <a:latin typeface="+mn-lt"/>
                <a:ea typeface="+mn-ea"/>
              </a:defRPr>
            </a:lvl5pPr>
            <a:lvl6pPr marL="1285875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900" b="1">
                <a:solidFill>
                  <a:srgbClr val="3905CD"/>
                </a:solidFill>
                <a:latin typeface="+mn-lt"/>
                <a:ea typeface="+mn-ea"/>
              </a:defRPr>
            </a:lvl6pPr>
            <a:lvl7pPr marL="1543050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900" b="1">
                <a:solidFill>
                  <a:srgbClr val="3905CD"/>
                </a:solidFill>
                <a:latin typeface="+mn-lt"/>
                <a:ea typeface="+mn-ea"/>
              </a:defRPr>
            </a:lvl7pPr>
            <a:lvl8pPr marL="1800225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900" b="1">
                <a:solidFill>
                  <a:srgbClr val="3905CD"/>
                </a:solidFill>
                <a:latin typeface="+mn-lt"/>
                <a:ea typeface="+mn-ea"/>
              </a:defRPr>
            </a:lvl8pPr>
            <a:lvl9pPr marL="2057400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900" b="1">
                <a:solidFill>
                  <a:srgbClr val="3905CD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ru-RU" sz="1600" kern="0" dirty="0" smtClean="0"/>
              <a:t>Регистрация</a:t>
            </a:r>
            <a:endParaRPr lang="ru-RU" sz="1600" kern="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523" y="3321743"/>
            <a:ext cx="3493314" cy="2411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интернет-магазина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844823"/>
            <a:ext cx="3614192" cy="330051"/>
          </a:xfrm>
        </p:spPr>
        <p:txBody>
          <a:bodyPr/>
          <a:lstStyle/>
          <a:p>
            <a:pPr algn="ctr"/>
            <a:r>
              <a:rPr lang="ru-RU" sz="1600" dirty="0"/>
              <a:t>Страница «Каталог»</a:t>
            </a:r>
            <a:endParaRPr lang="ru-RU" sz="1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09600" y="2276872"/>
            <a:ext cx="4481519" cy="3101699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91945" y="1341702"/>
            <a:ext cx="3384376" cy="330052"/>
          </a:xfrm>
        </p:spPr>
        <p:txBody>
          <a:bodyPr/>
          <a:lstStyle/>
          <a:p>
            <a:r>
              <a:rPr lang="ru-RU" sz="1600" dirty="0"/>
              <a:t>Страница </a:t>
            </a:r>
            <a:r>
              <a:rPr lang="ru-RU" sz="1600" dirty="0" smtClean="0"/>
              <a:t>«Описание книги»</a:t>
            </a:r>
            <a:endParaRPr lang="ru-RU" sz="16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© Факультет ВМК МГУ, 2024</a:t>
            </a:r>
            <a:endParaRPr lang="ru-RU" altLang="ru-RU" dirty="0"/>
          </a:p>
        </p:txBody>
      </p:sp>
      <p:sp>
        <p:nvSpPr>
          <p:cNvPr id="10" name="Текст 4"/>
          <p:cNvSpPr txBox="1"/>
          <p:nvPr/>
        </p:nvSpPr>
        <p:spPr bwMode="auto">
          <a:xfrm>
            <a:off x="8990112" y="3021710"/>
            <a:ext cx="2592288" cy="33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b" anchorCtr="0" compatLnSpc="1"/>
          <a:lstStyle>
            <a:lvl1pPr marL="0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2800" b="1">
                <a:solidFill>
                  <a:srgbClr val="3905CD"/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1125" b="1">
                <a:solidFill>
                  <a:srgbClr val="3905CD"/>
                </a:solidFill>
                <a:latin typeface="+mn-lt"/>
                <a:ea typeface="+mn-ea"/>
              </a:defRPr>
            </a:lvl2pPr>
            <a:lvl3pPr marL="514350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1015" b="1">
                <a:solidFill>
                  <a:srgbClr val="3905CD"/>
                </a:solidFill>
                <a:latin typeface="+mn-lt"/>
                <a:ea typeface="+mn-ea"/>
              </a:defRPr>
            </a:lvl3pPr>
            <a:lvl4pPr marL="771525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900" b="1">
                <a:solidFill>
                  <a:srgbClr val="3905CD"/>
                </a:solidFill>
                <a:latin typeface="+mn-lt"/>
                <a:ea typeface="+mn-ea"/>
              </a:defRPr>
            </a:lvl4pPr>
            <a:lvl5pPr marL="1028700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900" b="1">
                <a:solidFill>
                  <a:srgbClr val="3905CD"/>
                </a:solidFill>
                <a:latin typeface="+mn-lt"/>
                <a:ea typeface="+mn-ea"/>
              </a:defRPr>
            </a:lvl5pPr>
            <a:lvl6pPr marL="1285875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900" b="1">
                <a:solidFill>
                  <a:srgbClr val="3905CD"/>
                </a:solidFill>
                <a:latin typeface="+mn-lt"/>
                <a:ea typeface="+mn-ea"/>
              </a:defRPr>
            </a:lvl6pPr>
            <a:lvl7pPr marL="1543050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900" b="1">
                <a:solidFill>
                  <a:srgbClr val="3905CD"/>
                </a:solidFill>
                <a:latin typeface="+mn-lt"/>
                <a:ea typeface="+mn-ea"/>
              </a:defRPr>
            </a:lvl7pPr>
            <a:lvl8pPr marL="1800225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900" b="1">
                <a:solidFill>
                  <a:srgbClr val="3905CD"/>
                </a:solidFill>
                <a:latin typeface="+mn-lt"/>
                <a:ea typeface="+mn-ea"/>
              </a:defRPr>
            </a:lvl8pPr>
            <a:lvl9pPr marL="2057400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900" b="1">
                <a:solidFill>
                  <a:srgbClr val="3905CD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ru-RU" sz="1600" dirty="0"/>
              <a:t>Страница </a:t>
            </a:r>
            <a:r>
              <a:rPr lang="ru-RU" sz="1600" dirty="0" smtClean="0"/>
              <a:t>«Описание автора»</a:t>
            </a:r>
            <a:endParaRPr lang="ru-RU" sz="1600" kern="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197615" y="1705700"/>
            <a:ext cx="3950550" cy="32921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287" y="3383023"/>
            <a:ext cx="3843660" cy="27102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интернет-магазина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5516" y="1844823"/>
            <a:ext cx="3381328" cy="330051"/>
          </a:xfrm>
        </p:spPr>
        <p:txBody>
          <a:bodyPr/>
          <a:lstStyle/>
          <a:p>
            <a:pPr algn="ctr"/>
            <a:r>
              <a:rPr lang="ru-RU" sz="1600" dirty="0"/>
              <a:t>Страница </a:t>
            </a:r>
            <a:r>
              <a:rPr lang="ru-RU" sz="1600" dirty="0" smtClean="0"/>
              <a:t>«Личный кабинет»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5880" y="1358071"/>
            <a:ext cx="2350902" cy="330052"/>
          </a:xfrm>
        </p:spPr>
        <p:txBody>
          <a:bodyPr/>
          <a:lstStyle/>
          <a:p>
            <a:r>
              <a:rPr lang="ru-RU" sz="1600" dirty="0"/>
              <a:t>Страница «Корзина»</a:t>
            </a:r>
            <a:endParaRPr lang="ru-RU" sz="16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1"/>
          <a:stretch>
            <a:fillRect/>
          </a:stretch>
        </p:blipFill>
        <p:spPr>
          <a:xfrm>
            <a:off x="4355127" y="1688123"/>
            <a:ext cx="3672408" cy="2568153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© Факультет ВМК МГУ, 2024</a:t>
            </a:r>
            <a:endParaRPr lang="ru-RU" altLang="ru-RU" dirty="0"/>
          </a:p>
        </p:txBody>
      </p:sp>
      <p:sp>
        <p:nvSpPr>
          <p:cNvPr id="10" name="Текст 4"/>
          <p:cNvSpPr txBox="1"/>
          <p:nvPr/>
        </p:nvSpPr>
        <p:spPr bwMode="auto">
          <a:xfrm>
            <a:off x="8751005" y="3026940"/>
            <a:ext cx="2592288" cy="33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b" anchorCtr="0" compatLnSpc="1"/>
          <a:lstStyle>
            <a:lvl1pPr marL="0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2800" b="1">
                <a:solidFill>
                  <a:srgbClr val="3905CD"/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1125" b="1">
                <a:solidFill>
                  <a:srgbClr val="3905CD"/>
                </a:solidFill>
                <a:latin typeface="+mn-lt"/>
                <a:ea typeface="+mn-ea"/>
              </a:defRPr>
            </a:lvl2pPr>
            <a:lvl3pPr marL="514350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1015" b="1">
                <a:solidFill>
                  <a:srgbClr val="3905CD"/>
                </a:solidFill>
                <a:latin typeface="+mn-lt"/>
                <a:ea typeface="+mn-ea"/>
              </a:defRPr>
            </a:lvl3pPr>
            <a:lvl4pPr marL="771525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900" b="1">
                <a:solidFill>
                  <a:srgbClr val="3905CD"/>
                </a:solidFill>
                <a:latin typeface="+mn-lt"/>
                <a:ea typeface="+mn-ea"/>
              </a:defRPr>
            </a:lvl4pPr>
            <a:lvl5pPr marL="1028700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900" b="1">
                <a:solidFill>
                  <a:srgbClr val="3905CD"/>
                </a:solidFill>
                <a:latin typeface="+mn-lt"/>
                <a:ea typeface="+mn-ea"/>
              </a:defRPr>
            </a:lvl5pPr>
            <a:lvl6pPr marL="1285875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900" b="1">
                <a:solidFill>
                  <a:srgbClr val="3905CD"/>
                </a:solidFill>
                <a:latin typeface="+mn-lt"/>
                <a:ea typeface="+mn-ea"/>
              </a:defRPr>
            </a:lvl6pPr>
            <a:lvl7pPr marL="1543050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900" b="1">
                <a:solidFill>
                  <a:srgbClr val="3905CD"/>
                </a:solidFill>
                <a:latin typeface="+mn-lt"/>
                <a:ea typeface="+mn-ea"/>
              </a:defRPr>
            </a:lvl7pPr>
            <a:lvl8pPr marL="1800225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900" b="1">
                <a:solidFill>
                  <a:srgbClr val="3905CD"/>
                </a:solidFill>
                <a:latin typeface="+mn-lt"/>
                <a:ea typeface="+mn-ea"/>
              </a:defRPr>
            </a:lvl8pPr>
            <a:lvl9pPr marL="2057400" indent="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 sz="900" b="1">
                <a:solidFill>
                  <a:srgbClr val="3905CD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ru-RU" sz="1600" dirty="0"/>
              <a:t>Страница «Оформление заказа»</a:t>
            </a:r>
            <a:endParaRPr lang="ru-RU" sz="1600" kern="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216" y="3356992"/>
            <a:ext cx="3755437" cy="2848404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88197" y="2174874"/>
            <a:ext cx="3368647" cy="39512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2592</Words>
  <Application>WPS Presentation</Application>
  <PresentationFormat>Широкоэкранный</PresentationFormat>
  <Paragraphs>139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Microsoft YaHei</vt:lpstr>
      <vt:lpstr>Times New Roman Cyr</vt:lpstr>
      <vt:lpstr>Segoe UI</vt:lpstr>
      <vt:lpstr>Arial Unicode MS</vt:lpstr>
      <vt:lpstr>Тема Office</vt:lpstr>
      <vt:lpstr>PowerPoint 演示文稿</vt:lpstr>
      <vt:lpstr>Цель работы</vt:lpstr>
      <vt:lpstr>	Описания предметной области</vt:lpstr>
      <vt:lpstr>Представление бизнес-процесса в нотации IDEF0</vt:lpstr>
      <vt:lpstr>Проектирование интернет - магазина</vt:lpstr>
      <vt:lpstr>Проектирование интернет - магазина</vt:lpstr>
      <vt:lpstr>Реализация интернет-магазина</vt:lpstr>
      <vt:lpstr>Реализация интернет-магазина</vt:lpstr>
      <vt:lpstr>Реализация интернет-магазина</vt:lpstr>
      <vt:lpstr>Выводы</vt:lpstr>
      <vt:lpstr>Спасибо за Внимание!</vt:lpstr>
      <vt:lpstr>Представление бизнес-процесса </vt:lpstr>
      <vt:lpstr>Реализация интернет-магазина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ФАКУЛЬТЕТЕ ВМК МГУ ИМ. М.В. ЛОМОНОСОВА</dc:title>
  <dc:creator>Berezin</dc:creator>
  <cp:lastModifiedBy>RITA</cp:lastModifiedBy>
  <cp:revision>356</cp:revision>
  <cp:lastPrinted>2113-01-01T00:00:00Z</cp:lastPrinted>
  <dcterms:created xsi:type="dcterms:W3CDTF">2000-12-25T11:02:00Z</dcterms:created>
  <dcterms:modified xsi:type="dcterms:W3CDTF">2025-10-10T09:38:06Z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6D970CB355D74F2992C6D5049AF2B630_12</vt:lpwstr>
  </property>
  <property fmtid="{D5CDD505-2E9C-101B-9397-08002B2CF9AE}" pid="3" name="KSOProductBuildVer">
    <vt:lpwstr>1049-12.2.0.21546</vt:lpwstr>
  </property>
</Properties>
</file>