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65" r:id="rId12"/>
    <p:sldId id="266" r:id="rId13"/>
    <p:sldId id="279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1D48-1905-4625-BA5C-A3609252F6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2353CA5-0231-482C-9DA8-00D64DDAE8D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431D48-1905-4625-BA5C-A3609252F69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9500" y="215900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28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br>
              <a:rPr lang="ru-RU" altLang="ru-RU" sz="2800" b="1" dirty="0">
                <a:solidFill>
                  <a:srgbClr val="000080"/>
                </a:solidFill>
              </a:rPr>
            </a:br>
            <a:r>
              <a:rPr lang="ru-RU" altLang="ru-RU" sz="28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2800" b="1" dirty="0" smtClean="0">
                <a:solidFill>
                  <a:srgbClr val="000080"/>
                </a:solidFill>
              </a:rPr>
              <a:t>Ломоносова</a:t>
            </a:r>
            <a:endParaRPr lang="ru-RU" altLang="ru-RU" sz="2800" b="1" dirty="0" smtClean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000" b="1" dirty="0" smtClean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000" b="1" dirty="0" smtClean="0">
                <a:solidFill>
                  <a:srgbClr val="000080"/>
                </a:solidFill>
              </a:rPr>
            </a:br>
            <a:r>
              <a:rPr lang="ru-RU" altLang="ru-RU" sz="2000" b="1" dirty="0" smtClean="0">
                <a:solidFill>
                  <a:srgbClr val="000080"/>
                </a:solidFill>
              </a:rPr>
              <a:t>«Разработчик профессионально-ориентированных</a:t>
            </a:r>
            <a:br>
              <a:rPr lang="ru-RU" altLang="ru-RU" sz="2000" b="1" dirty="0" smtClean="0">
                <a:solidFill>
                  <a:srgbClr val="000080"/>
                </a:solidFill>
              </a:rPr>
            </a:br>
            <a:r>
              <a:rPr lang="ru-RU" altLang="ru-RU" sz="2000" b="1" dirty="0" smtClean="0">
                <a:solidFill>
                  <a:srgbClr val="000080"/>
                </a:solidFill>
              </a:rPr>
              <a:t>компьютерных технологий» </a:t>
            </a:r>
            <a:endParaRPr lang="ru-RU" altLang="ru-RU" sz="2000" b="1" dirty="0">
              <a:solidFill>
                <a:srgbClr val="00008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8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2752" y="2683107"/>
            <a:ext cx="4824536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0080"/>
                </a:solidFill>
              </a:rPr>
              <a:t>Разработка приложения</a:t>
            </a:r>
            <a:br>
              <a:rPr lang="ru-RU" altLang="ru-RU" sz="1800" b="1" dirty="0" smtClean="0">
                <a:solidFill>
                  <a:srgbClr val="000080"/>
                </a:solidFill>
              </a:rPr>
            </a:br>
            <a:r>
              <a:rPr lang="ru-RU" altLang="ru-RU" sz="1800" b="1" dirty="0" smtClean="0">
                <a:solidFill>
                  <a:srgbClr val="000080"/>
                </a:solidFill>
              </a:rPr>
              <a:t>«Кредитный конвейер»</a:t>
            </a:r>
            <a:endParaRPr lang="ru-RU" altLang="ru-RU" sz="1800" b="1" dirty="0">
              <a:solidFill>
                <a:srgbClr val="000080"/>
              </a:solidFill>
            </a:endParaRPr>
          </a:p>
          <a:p>
            <a:pPr algn="ctr"/>
            <a:endParaRPr lang="ru-RU" b="1" dirty="0">
              <a:solidFill>
                <a:srgbClr val="000080"/>
              </a:solidFill>
            </a:endParaRP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64" y="3358338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120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110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636" y="3897725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87315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60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7823" y="44531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028" y="44119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0328" y="4395299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64" y="3358338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120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110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356992"/>
            <a:ext cx="100811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90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95636" y="3897725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70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87315" y="3863552"/>
            <a:ext cx="1008112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60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7823" y="44531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028" y="4411960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70328" y="4395299"/>
            <a:ext cx="1008112" cy="457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&gt; </a:t>
            </a:r>
            <a:r>
              <a:rPr lang="ru-RU" sz="1400" dirty="0" smtClean="0"/>
              <a:t>45</a:t>
            </a:r>
            <a:r>
              <a:rPr lang="en-US" sz="1400" dirty="0" smtClean="0"/>
              <a:t> </a:t>
            </a:r>
            <a:r>
              <a:rPr lang="ru-RU" sz="1400" dirty="0" smtClean="0"/>
              <a:t>т.р.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728" y="5157192"/>
          <a:ext cx="5778553" cy="11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902"/>
                <a:gridCol w="2176186"/>
                <a:gridCol w="2694465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Зона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Процентная ставка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 используемого дохода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Белая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1.2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60%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Серая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1.4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Черная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Ключевая ставка * 1.6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55%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22" y="941070"/>
            <a:ext cx="3856355" cy="497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14350"/>
            <a:ext cx="57531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3347864" cy="363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695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02" y="4193704"/>
            <a:ext cx="648880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Make\Дипломная работа\Рисунки\maven jav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423601" cy="15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ke\Дипломная работа\Рисунки\G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3" y="190610"/>
            <a:ext cx="3228108" cy="19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используйте популярные паттерны проектирования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 продумывайте все требования и всю функциональность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 до начала разработки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 время разработки думайте о модульном тестировании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используйте популярные паттерны проектирования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чаще вспоминайте о принципах </a:t>
            </a:r>
            <a:r>
              <a:rPr lang="en-US" sz="2000" b="1" dirty="0" smtClean="0">
                <a:solidFill>
                  <a:srgbClr val="0070C0"/>
                </a:solidFill>
              </a:rPr>
              <a:t>SOLID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175351" cy="1008112"/>
          </a:xfrm>
        </p:spPr>
        <p:txBody>
          <a:bodyPr/>
          <a:lstStyle/>
          <a:p>
            <a:r>
              <a:rPr lang="ru-RU" sz="4400" dirty="0" smtClean="0"/>
              <a:t>Кредитный конвейер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Сервисы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208823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Сервис приема</a:t>
            </a:r>
            <a:br>
              <a:rPr lang="ru-RU" dirty="0" smtClean="0"/>
            </a:br>
            <a:r>
              <a:rPr lang="ru-RU" dirty="0" smtClean="0"/>
              <a:t>заявки на кредит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204864"/>
            <a:ext cx="208823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Сервис принятия</a:t>
            </a:r>
            <a:br>
              <a:rPr lang="ru-RU" dirty="0" smtClean="0"/>
            </a:b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779912" y="2924944"/>
            <a:ext cx="1512168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36687" y="252425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1816913"/>
            <a:ext cx="20882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 Manager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822097"/>
            <a:ext cx="20882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Decision Strategy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Перенос логики оформления </a:t>
            </a:r>
            <a:r>
              <a:rPr lang="en-US" sz="2000" b="1" dirty="0" smtClean="0">
                <a:solidFill>
                  <a:srgbClr val="7030A0"/>
                </a:solidFill>
              </a:rPr>
              <a:t>UI</a:t>
            </a:r>
            <a:r>
              <a:rPr lang="ru-RU" sz="2000" b="1" dirty="0" smtClean="0">
                <a:solidFill>
                  <a:srgbClr val="7030A0"/>
                </a:solidFill>
              </a:rPr>
              <a:t> за пределы </a:t>
            </a:r>
            <a:r>
              <a:rPr lang="en-US" sz="2000" b="1" dirty="0" smtClean="0">
                <a:solidFill>
                  <a:srgbClr val="7030A0"/>
                </a:solidFill>
              </a:rPr>
              <a:t>Java-</a:t>
            </a:r>
            <a:r>
              <a:rPr lang="ru-RU" sz="2000" b="1" dirty="0" smtClean="0">
                <a:solidFill>
                  <a:srgbClr val="7030A0"/>
                </a:solidFill>
              </a:rPr>
              <a:t>кода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Что дальше</a:t>
            </a:r>
            <a:r>
              <a:rPr lang="ru-RU" sz="3600" dirty="0">
                <a:solidFill>
                  <a:srgbClr val="7030A0"/>
                </a:solidFill>
              </a:rPr>
              <a:t>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3312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Перевод интеграции между сервисами в асинхронный режим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Добавление очереди сообщений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Перенос логики оформления </a:t>
            </a:r>
            <a:r>
              <a:rPr lang="en-US" sz="2000" b="1" dirty="0" smtClean="0">
                <a:solidFill>
                  <a:srgbClr val="7030A0"/>
                </a:solidFill>
              </a:rPr>
              <a:t>UI</a:t>
            </a:r>
            <a:r>
              <a:rPr lang="ru-RU" sz="2000" b="1" dirty="0" smtClean="0">
                <a:solidFill>
                  <a:srgbClr val="7030A0"/>
                </a:solidFill>
              </a:rPr>
              <a:t> за пределы </a:t>
            </a:r>
            <a:r>
              <a:rPr lang="en-US" sz="2000" b="1" dirty="0" smtClean="0">
                <a:solidFill>
                  <a:srgbClr val="7030A0"/>
                </a:solidFill>
              </a:rPr>
              <a:t>Java-</a:t>
            </a:r>
            <a:r>
              <a:rPr lang="ru-RU" sz="2000" b="1" dirty="0" smtClean="0">
                <a:solidFill>
                  <a:srgbClr val="7030A0"/>
                </a:solidFill>
              </a:rPr>
              <a:t>кода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Мониторинг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Make\Дипломная работа\Рисунки\25779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279" y="7806"/>
            <a:ext cx="10281855" cy="68579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43503" y="1268760"/>
            <a:ext cx="6500497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Задачи сервисов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Decision Strategy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Принятие решения на основании входных данных</a:t>
            </a:r>
            <a:endParaRPr lang="ru-RU" sz="2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Credit Manager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000" dirty="0" smtClean="0"/>
              <a:t>Прием заявки</a:t>
            </a:r>
            <a:endParaRPr lang="ru-RU" sz="2000" dirty="0" smtClean="0"/>
          </a:p>
          <a:p>
            <a:r>
              <a:rPr lang="ru-RU" sz="2000" dirty="0" smtClean="0"/>
              <a:t>Генерация анкеты</a:t>
            </a:r>
            <a:endParaRPr lang="ru-RU" sz="2000" dirty="0" smtClean="0"/>
          </a:p>
          <a:p>
            <a:r>
              <a:rPr lang="ru-RU" sz="2000" dirty="0" smtClean="0"/>
              <a:t>Отправка на рассмотрение</a:t>
            </a:r>
            <a:endParaRPr lang="ru-RU" sz="2000" dirty="0" smtClean="0"/>
          </a:p>
          <a:p>
            <a:r>
              <a:rPr lang="ru-RU" sz="2000" dirty="0" smtClean="0"/>
              <a:t>Массовая отправка</a:t>
            </a:r>
            <a:endParaRPr lang="ru-RU" sz="2000" dirty="0" smtClean="0"/>
          </a:p>
          <a:p>
            <a:r>
              <a:rPr lang="ru-RU" sz="2000" dirty="0" smtClean="0"/>
              <a:t>Печать решения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624" y="620688"/>
            <a:ext cx="662473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09588"/>
            <a:ext cx="57721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368152" cy="22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2666008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50-75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30-49 лет</a:t>
            </a:r>
            <a:br>
              <a:rPr lang="ru-RU" dirty="0" smtClean="0"/>
            </a:br>
            <a:r>
              <a:rPr lang="ru-RU" dirty="0" smtClean="0"/>
              <a:t>Кат.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8264" y="2641919"/>
            <a:ext cx="122413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18-29 </a:t>
            </a:r>
            <a:r>
              <a:rPr lang="ru-RU" dirty="0" smtClean="0"/>
              <a:t>лет</a:t>
            </a:r>
            <a:br>
              <a:rPr lang="ru-RU" dirty="0" smtClean="0"/>
            </a:br>
            <a:r>
              <a:rPr lang="ru-RU" dirty="0" smtClean="0"/>
              <a:t>Кат. 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2030</Words>
  <Application>WPS Presentation</Application>
  <PresentationFormat>Экран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Century Gothic</vt:lpstr>
      <vt:lpstr>Courier New</vt:lpstr>
      <vt:lpstr>Microsoft YaHei</vt:lpstr>
      <vt:lpstr>Times New Roman</vt:lpstr>
      <vt:lpstr>Palatino Linotype</vt:lpstr>
      <vt:lpstr>Arial Unicode MS</vt:lpstr>
      <vt:lpstr>Calibri</vt:lpstr>
      <vt:lpstr>Calibri</vt:lpstr>
      <vt:lpstr>Times New Roman</vt:lpstr>
      <vt:lpstr>Исполнительная</vt:lpstr>
      <vt:lpstr>PowerPoint 演示文稿</vt:lpstr>
      <vt:lpstr>Кредитный конвейер</vt:lpstr>
      <vt:lpstr>Задачи сервисов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Выводы</vt:lpstr>
      <vt:lpstr>Выводы</vt:lpstr>
      <vt:lpstr>Выводы</vt:lpstr>
      <vt:lpstr>Выводы</vt:lpstr>
      <vt:lpstr>Что дальше?</vt:lpstr>
      <vt:lpstr>Что дальше?</vt:lpstr>
      <vt:lpstr>Что дальше?</vt:lpstr>
      <vt:lpstr>Что дальше?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Кредитный конвейер</dc:title>
  <dc:creator>Миша</dc:creator>
  <cp:lastModifiedBy>RITA</cp:lastModifiedBy>
  <cp:revision>44</cp:revision>
  <dcterms:created xsi:type="dcterms:W3CDTF">2024-06-04T18:15:00Z</dcterms:created>
  <dcterms:modified xsi:type="dcterms:W3CDTF">2025-10-10T09:37:41Z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C4EFAD1D2B724D7497355139FFFBE2E3_12</vt:lpwstr>
  </property>
  <property fmtid="{D5CDD505-2E9C-101B-9397-08002B2CF9AE}" pid="3" name="KSOProductBuildVer">
    <vt:lpwstr>1049-12.2.0.21546</vt:lpwstr>
  </property>
</Properties>
</file>