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314" r:id="rId5"/>
    <p:sldId id="315" r:id="rId6"/>
    <p:sldId id="316" r:id="rId7"/>
    <p:sldId id="317" r:id="rId8"/>
    <p:sldId id="324" r:id="rId9"/>
    <p:sldId id="323" r:id="rId10"/>
    <p:sldId id="322" r:id="rId11"/>
    <p:sldId id="321" r:id="rId12"/>
    <p:sldId id="319" r:id="rId13"/>
    <p:sldId id="318" r:id="rId14"/>
    <p:sldId id="320" r:id="rId15"/>
    <p:sldId id="313" r:id="rId16"/>
  </p:sldIdLst>
  <p:sldSz cx="12192000" cy="6858000"/>
  <p:notesSz cx="6858000" cy="9144000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000CC"/>
    <a:srgbClr val="0032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 autoAdjust="0"/>
    <p:restoredTop sz="95400" autoAdjust="0"/>
  </p:normalViewPr>
  <p:slideViewPr>
    <p:cSldViewPr showGuides="1">
      <p:cViewPr varScale="1">
        <p:scale>
          <a:sx n="82" d="100"/>
          <a:sy n="82" d="100"/>
        </p:scale>
        <p:origin x="787" y="72"/>
      </p:cViewPr>
      <p:guideLst>
        <p:guide orient="horz" pos="1389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95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45F5-819C-455F-A7F2-AC7EA89080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B1BC-69CE-4D88-94E2-BD1150788D2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1401-DBE1-4EA9-8608-404F7328871D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A1AE-8CF4-4EEB-A046-47E7AF92C129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B3C5-81E7-4141-988F-813EE967D99B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2436" y="274643"/>
            <a:ext cx="2379133" cy="579913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4" y="274643"/>
            <a:ext cx="6938433" cy="5799137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0297-3049-4A47-8F5B-AE88E965C1EA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BF56-C382-4FF5-9977-7D4F62ED5083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E49D-0F9C-4032-B164-E15B2E021F7F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0800" y="1981205"/>
            <a:ext cx="4658784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2787" y="1981205"/>
            <a:ext cx="4658783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577F-EE3E-4E5C-AD13-7B9194D718E4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7012-727A-49F1-BDF5-6862B72874DF}" type="datetime1">
              <a:rPr lang="ru-RU" altLang="ru-RU" smtClean="0"/>
            </a:fld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3642-D49F-4F9C-A378-09C4425E46F4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39A51B2-1D5E-4C59-9A07-74E6F04D0EF0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/>
              <a:t> / 17</a:t>
            </a:r>
            <a:endParaRPr lang="ru-RU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-24680" y="6384442"/>
            <a:ext cx="1320803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6651-EB2F-4561-8EE3-1350A9DB0C87}" type="datetime1">
              <a:rPr lang="ru-RU" altLang="ru-RU" smtClean="0"/>
            </a:fld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10794242" y="6400805"/>
            <a:ext cx="1350430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600" b="0"/>
            </a:lvl1pPr>
            <a:lvl2pPr>
              <a:defRPr sz="3200" b="0"/>
            </a:lvl2pPr>
            <a:lvl3pPr>
              <a:defRPr sz="2800" b="0"/>
            </a:lvl3pPr>
            <a:lvl4pPr>
              <a:defRPr sz="2400" b="0"/>
            </a:lvl4pPr>
            <a:lvl5pPr>
              <a:defRPr sz="2000" b="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3B36-5AB7-49B4-9C6A-A00244C59C36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382709" y="6384442"/>
            <a:ext cx="132080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17D78FEE-B702-4E30-9055-C47BAC53A69D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841570" y="6400805"/>
            <a:ext cx="135043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17</a:t>
            </a:r>
            <a:endParaRPr lang="ru-RU" altLang="ru-RU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3" y="1981205"/>
            <a:ext cx="95207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/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  <a:p>
            <a:pPr lvl="1"/>
            <a:r>
              <a:rPr lang="en-GB" altLang="ru-RU" dirty="0" err="1"/>
              <a:t>Второй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2"/>
            <a:r>
              <a:rPr lang="en-GB" altLang="ru-RU" dirty="0" err="1"/>
              <a:t>Третий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3"/>
            <a:r>
              <a:rPr lang="en-GB" altLang="ru-RU" dirty="0" err="1"/>
              <a:t>Четвёртый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Пятый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Шестой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Седьмой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35560" y="18257"/>
            <a:ext cx="8944646" cy="12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/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текста</a:t>
            </a:r>
            <a:r>
              <a:rPr lang="en-GB" altLang="ru-RU" dirty="0"/>
              <a:t> </a:t>
            </a:r>
            <a:r>
              <a:rPr lang="en-GB" altLang="ru-RU" dirty="0" err="1"/>
              <a:t>заголовка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5"/>
            <a:ext cx="12192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03" y="179207"/>
            <a:ext cx="648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2196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 b="1">
          <a:solidFill>
            <a:srgbClr val="3905CD"/>
          </a:solidFill>
          <a:latin typeface="+mj-lt"/>
          <a:ea typeface="+mj-ea"/>
          <a:cs typeface="+mj-cs"/>
        </a:defRPr>
      </a:lvl1pPr>
      <a:lvl2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2pPr>
      <a:lvl3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3pPr>
      <a:lvl4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4pPr>
      <a:lvl5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193040" indent="-193040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  <a:cs typeface="+mn-cs"/>
        </a:defRPr>
      </a:lvl1pPr>
      <a:lvl2pPr marL="417830" indent="-16065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2pPr>
      <a:lvl3pPr marL="6432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3pPr>
      <a:lvl4pPr marL="9004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4pPr>
      <a:lvl5pPr marL="11576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55440" y="116560"/>
            <a:ext cx="10081120" cy="7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840" tIns="25920" rIns="51840" bIns="25920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28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МГУ имени М.В. Ломоносова</a:t>
            </a:r>
            <a:endParaRPr lang="ru-RU" altLang="ru-RU" sz="28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1" y="1700808"/>
            <a:ext cx="10706037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00" y="179285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3752" y="2111371"/>
            <a:ext cx="6696744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РАЗРАБОТКА ИНСТРУМЕНТАРИЯ ДЛЯ ОБРАТНОГО ПРОЕКТИРОВАНИЯ И ВИЗУАЛИЗАЦИИ ПРОГРАММ НА ЯЗЫКЕ RUST</a:t>
            </a:r>
            <a:endParaRPr lang="ru-RU" alt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5399" y="1003375"/>
            <a:ext cx="10659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200" b="1" dirty="0">
                <a:solidFill>
                  <a:srgbClr val="000080"/>
                </a:solidFill>
              </a:rPr>
            </a:br>
            <a:r>
              <a:rPr lang="ru-RU" altLang="ru-RU" sz="2200" b="1" dirty="0">
                <a:solidFill>
                  <a:srgbClr val="000080"/>
                </a:solidFill>
              </a:rPr>
              <a:t>«Разработчик профессионально-ориентированных </a:t>
            </a:r>
            <a:endParaRPr lang="ru-RU" altLang="ru-RU" sz="2200" b="1" dirty="0">
              <a:solidFill>
                <a:srgbClr val="000080"/>
              </a:solidFill>
            </a:endParaRPr>
          </a:p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компьютерных технологий» 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74B442-A87F-46E2-8075-2F2EA435D5A2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модели для программ на языке Rust </a:t>
            </a:r>
            <a:br>
              <a:rPr lang="ru-RU" dirty="0"/>
            </a:br>
            <a:r>
              <a:rPr lang="ru-RU" dirty="0"/>
              <a:t>с помощью языка моделирования UML.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UML модель </a:t>
            </a:r>
            <a:r>
              <a:rPr lang="ru-RU" dirty="0" err="1">
                <a:solidFill>
                  <a:srgbClr val="1000CC"/>
                </a:solidFill>
              </a:rPr>
              <a:t>трейта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Animal</a:t>
            </a:r>
            <a:r>
              <a:rPr lang="ru-RU" dirty="0">
                <a:solidFill>
                  <a:srgbClr val="1000CC"/>
                </a:solidFill>
              </a:rPr>
              <a:t> в виде дерева (Rust </a:t>
            </a:r>
            <a:r>
              <a:rPr lang="ru-RU" dirty="0" err="1">
                <a:solidFill>
                  <a:srgbClr val="1000CC"/>
                </a:solidFill>
              </a:rPr>
              <a:t>Tree</a:t>
            </a:r>
            <a:r>
              <a:rPr lang="ru-RU" dirty="0">
                <a:solidFill>
                  <a:srgbClr val="1000CC"/>
                </a:solidFill>
              </a:rPr>
              <a:t>)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624" y="1890567"/>
            <a:ext cx="6240273" cy="446449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UML-диаграмм визуализирующих отдельные аспекты систем разработанных 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Диаграмма реализации интерфейса</a:t>
            </a:r>
            <a:r>
              <a:rPr lang="en-US" dirty="0">
                <a:solidFill>
                  <a:srgbClr val="1000CC"/>
                </a:solidFill>
              </a:rPr>
              <a:t> </a:t>
            </a:r>
            <a:endParaRPr lang="en-US" dirty="0">
              <a:solidFill>
                <a:srgbClr val="1000CC"/>
              </a:solidFill>
            </a:endParaRPr>
          </a:p>
          <a:p>
            <a:pPr algn="just"/>
            <a:r>
              <a:rPr lang="ru-RU">
                <a:solidFill>
                  <a:srgbClr val="1000CC"/>
                </a:solidFill>
              </a:rPr>
              <a:t>структурами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575" y="4087435"/>
            <a:ext cx="4103360" cy="2019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778" y="1412874"/>
            <a:ext cx="5416254" cy="2727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17" y="2195841"/>
            <a:ext cx="6192537" cy="29523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4624"/>
            <a:ext cx="8944646" cy="1264448"/>
          </a:xfrm>
        </p:spPr>
        <p:txBody>
          <a:bodyPr/>
          <a:lstStyle/>
          <a:p>
            <a:r>
              <a:rPr lang="ru-RU" dirty="0"/>
              <a:t>Генерация UML-диаграмм визуализирующих отдельные аспекты систем разработанных 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Визуализация отношений между объектами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9" t="68046" r="37694"/>
          <a:stretch>
            <a:fillRect/>
          </a:stretch>
        </p:blipFill>
        <p:spPr bwMode="auto">
          <a:xfrm>
            <a:off x="699733" y="2060846"/>
            <a:ext cx="2289123" cy="31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4" t="65188" r="2427" b="1932"/>
          <a:stretch>
            <a:fillRect/>
          </a:stretch>
        </p:blipFill>
        <p:spPr bwMode="auto">
          <a:xfrm>
            <a:off x="3178946" y="2317327"/>
            <a:ext cx="4070996" cy="26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1" y="2401989"/>
            <a:ext cx="3869829" cy="245497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1" t="72762" r="1825" b="3278"/>
          <a:stretch>
            <a:fillRect/>
          </a:stretch>
        </p:blipFill>
        <p:spPr bwMode="auto">
          <a:xfrm>
            <a:off x="5103021" y="4194886"/>
            <a:ext cx="4521371" cy="16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1. Разработан распознаватель текстов написанных на языке Rust и построено абстрактное синтаксическое дерево программы написанной на этом языке.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2. Разрабатываемый макет инструмента интегрирован в среду </a:t>
            </a:r>
            <a:r>
              <a:rPr lang="ru-RU" dirty="0" err="1">
                <a:solidFill>
                  <a:srgbClr val="1000CC"/>
                </a:solidFill>
              </a:rPr>
              <a:t>Eclipse</a:t>
            </a:r>
            <a:r>
              <a:rPr lang="ru-RU" dirty="0">
                <a:solidFill>
                  <a:srgbClr val="1000CC"/>
                </a:solidFill>
              </a:rPr>
              <a:t> в виде плагина.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3. Строятся и визуализируются UML-модели для программ, написанных на языке Rust, с помощью языка моделирования UML.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4. Генерируются диаграммы, использующие графическую нотацию языка UML и визуализирующие диаграммы зависимости пакетов для систем разработанных на языке Rust.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  <a:p>
            <a:r>
              <a:rPr lang="ru-RU" dirty="0"/>
              <a:t>Выводы: Разработанный плагин позволяет импортировать проект на языке </a:t>
            </a:r>
            <a:r>
              <a:rPr lang="en-US" dirty="0"/>
              <a:t>Rust </a:t>
            </a:r>
            <a:r>
              <a:rPr lang="ru-RU" dirty="0"/>
              <a:t>в </a:t>
            </a:r>
            <a:r>
              <a:rPr lang="en-US" dirty="0"/>
              <a:t>Eclipse </a:t>
            </a:r>
            <a:r>
              <a:rPr lang="ru-RU" dirty="0"/>
              <a:t>и провести визуальный анализ структур, полей, методов, интерфейсов и их связей.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/>
            <a:r>
              <a:rPr lang="ru-RU" dirty="0">
                <a:solidFill>
                  <a:srgbClr val="1000CC"/>
                </a:solidFill>
              </a:rPr>
              <a:t>1.Разработка распознавателя текстов, написанных на языке Rust и построение абстрактного синтаксического дерева программы написанной на этом языке.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2.Интеграция разрабатываемого макета инструмента в среду </a:t>
            </a:r>
            <a:r>
              <a:rPr lang="ru-RU" dirty="0" err="1">
                <a:solidFill>
                  <a:srgbClr val="1000CC"/>
                </a:solidFill>
              </a:rPr>
              <a:t>Eclipse</a:t>
            </a:r>
            <a:r>
              <a:rPr lang="ru-RU" dirty="0">
                <a:solidFill>
                  <a:srgbClr val="1000CC"/>
                </a:solidFill>
              </a:rPr>
              <a:t>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3.Построение модели для программ, написанных на языке Rust, с помощью языка моделирования UML.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4.Генерация диаграмм использующих графическую нотацию языка UML и визуализирующих отдельные аспекты архитектуры систем разработанных на языке Rust.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разрабатываемого макета инструмента в среду </a:t>
            </a:r>
            <a:r>
              <a:rPr lang="ru-RU" dirty="0" err="1"/>
              <a:t>Eclipse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Синтаксически ориентированный редактор языка Rust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1780" y="1806136"/>
            <a:ext cx="5368744" cy="450318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</a:t>
            </a:r>
            <a:br>
              <a:rPr lang="ru-RU" dirty="0"/>
            </a:br>
            <a:r>
              <a:rPr lang="ru-RU" dirty="0"/>
              <a:t>написанных 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Грамматика языка </a:t>
            </a:r>
            <a:r>
              <a:rPr lang="en-US" dirty="0">
                <a:solidFill>
                  <a:srgbClr val="1000CC"/>
                </a:solidFill>
              </a:rPr>
              <a:t>Rust 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608" y="1847849"/>
            <a:ext cx="6863482" cy="44367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Сгенерированный распознаватель языка </a:t>
            </a:r>
            <a:r>
              <a:rPr lang="en-US" dirty="0">
                <a:solidFill>
                  <a:srgbClr val="1000CC"/>
                </a:solidFill>
              </a:rPr>
              <a:t>Rust 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3868" y="1829177"/>
            <a:ext cx="7591612" cy="45258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7728" y="1169145"/>
            <a:ext cx="4392488" cy="54150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Правило </a:t>
            </a:r>
            <a:r>
              <a:rPr lang="ru-RU" dirty="0" err="1">
                <a:solidFill>
                  <a:srgbClr val="FF0000"/>
                </a:solidFill>
              </a:rPr>
              <a:t>structStruct</a:t>
            </a:r>
            <a:r>
              <a:rPr lang="ru-RU" dirty="0">
                <a:solidFill>
                  <a:srgbClr val="1000CC"/>
                </a:solidFill>
              </a:rPr>
              <a:t> в описании грамматики языка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8988" y="3468338"/>
            <a:ext cx="8364437" cy="2840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709" y="1962806"/>
            <a:ext cx="3855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structStruct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: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'struct'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identifier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genericParams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whereClause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(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'{'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structFields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'}'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|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';'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;</a:t>
            </a:r>
            <a:endParaRPr lang="ru-RU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Семантические действия при входе в правило </a:t>
            </a:r>
            <a:r>
              <a:rPr lang="ru-RU" dirty="0" err="1">
                <a:solidFill>
                  <a:srgbClr val="1000CC"/>
                </a:solidFill>
              </a:rPr>
              <a:t>structStruct</a:t>
            </a:r>
            <a:r>
              <a:rPr lang="ru-RU" dirty="0">
                <a:solidFill>
                  <a:srgbClr val="1000CC"/>
                </a:solidFill>
              </a:rPr>
              <a:t> 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592" y="1902534"/>
            <a:ext cx="7344816" cy="43732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модели для программ на языке Rust </a:t>
            </a:r>
            <a:br>
              <a:rPr lang="ru-RU" dirty="0"/>
            </a:br>
            <a:r>
              <a:rPr lang="ru-RU" dirty="0"/>
              <a:t>с помощью языка моделирования UML.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Представление UML модели в виде дерева (Rust </a:t>
            </a:r>
            <a:r>
              <a:rPr lang="ru-RU" dirty="0" err="1">
                <a:solidFill>
                  <a:srgbClr val="1000CC"/>
                </a:solidFill>
              </a:rPr>
              <a:t>Tree</a:t>
            </a:r>
            <a:r>
              <a:rPr lang="ru-RU" dirty="0">
                <a:solidFill>
                  <a:srgbClr val="1000CC"/>
                </a:solidFill>
              </a:rPr>
              <a:t>)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7768" y="1852488"/>
            <a:ext cx="3672408" cy="45308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13</a:t>
            </a:r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2690</Words>
  <Application>WPS Presentation</Application>
  <PresentationFormat>Широкоэкранный</PresentationFormat>
  <Paragraphs>114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Times New Roman Cyr</vt:lpstr>
      <vt:lpstr>Segoe UI</vt:lpstr>
      <vt:lpstr>Consolas</vt:lpstr>
      <vt:lpstr>Courier New</vt:lpstr>
      <vt:lpstr>Arial Unicode MS</vt:lpstr>
      <vt:lpstr>Тема Office</vt:lpstr>
      <vt:lpstr>PowerPoint 演示文稿</vt:lpstr>
      <vt:lpstr>Постановка задачи</vt:lpstr>
      <vt:lpstr>Интеграция разрабатываемого макета инструмента в среду Eclipse </vt:lpstr>
      <vt:lpstr>Разработка распознавателя текстов  написанных на языке Rust </vt:lpstr>
      <vt:lpstr>Разработка распознавателя текстов написанных  на языке Rust </vt:lpstr>
      <vt:lpstr>Структура программы</vt:lpstr>
      <vt:lpstr>Разработка распознавателя текстов написанных  на языке Rust </vt:lpstr>
      <vt:lpstr>Разработка распознавателя текстов написанных  на языке Rust </vt:lpstr>
      <vt:lpstr>Построение модели для программ на языке Rust  с помощью языка моделирования UML. </vt:lpstr>
      <vt:lpstr>Построение модели для программ на языке Rust  с помощью языка моделирования UML. </vt:lpstr>
      <vt:lpstr>Генерация UML-диаграмм визуализирующих отдельные аспекты систем разработанных на языке Rust </vt:lpstr>
      <vt:lpstr>Генерация UML-диаграмм визуализирующих отдельные аспекты систем разработанных на языке Rust 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Gribov</dc:creator>
  <cp:lastModifiedBy>RITA</cp:lastModifiedBy>
  <cp:revision>359</cp:revision>
  <cp:lastPrinted>2113-01-01T00:00:00Z</cp:lastPrinted>
  <dcterms:created xsi:type="dcterms:W3CDTF">2000-12-25T11:02:00Z</dcterms:created>
  <dcterms:modified xsi:type="dcterms:W3CDTF">2025-10-10T09:52:28Z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495C4B4770C94AF08B85A87B1D973719_12</vt:lpwstr>
  </property>
  <property fmtid="{D5CDD505-2E9C-101B-9397-08002B2CF9AE}" pid="3" name="KSOProductBuildVer">
    <vt:lpwstr>1049-12.2.0.21546</vt:lpwstr>
  </property>
</Properties>
</file>